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3015" r:id="rId2"/>
    <p:sldId id="3009" r:id="rId3"/>
    <p:sldId id="3016" r:id="rId4"/>
    <p:sldId id="3017" r:id="rId5"/>
    <p:sldId id="3018" r:id="rId6"/>
    <p:sldId id="3019" r:id="rId7"/>
    <p:sldId id="3005" r:id="rId8"/>
    <p:sldId id="3020" r:id="rId9"/>
    <p:sldId id="3008" r:id="rId10"/>
    <p:sldId id="3021" r:id="rId11"/>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1" autoAdjust="0"/>
    <p:restoredTop sz="69148" autoAdjust="0"/>
  </p:normalViewPr>
  <p:slideViewPr>
    <p:cSldViewPr snapToGrid="0">
      <p:cViewPr varScale="1">
        <p:scale>
          <a:sx n="40" d="100"/>
          <a:sy n="40" d="100"/>
        </p:scale>
        <p:origin x="1568" y="36"/>
      </p:cViewPr>
      <p:guideLst/>
    </p:cSldViewPr>
  </p:slideViewPr>
  <p:notesTextViewPr>
    <p:cViewPr>
      <p:scale>
        <a:sx n="100" d="100"/>
        <a:sy n="100" d="100"/>
      </p:scale>
      <p:origin x="0" y="-13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5049E2B0-DB88-48C2-9C54-BF5FEFEFC3B8}" type="datetimeFigureOut">
              <a:rPr kumimoji="1" lang="ja-JP" altLang="en-US" smtClean="0"/>
              <a:t>2023/5/19</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C71CC417-A4EF-48F0-AE9D-92A1128437C4}" type="slidenum">
              <a:rPr kumimoji="1" lang="ja-JP" altLang="en-US" smtClean="0"/>
              <a:t>‹#›</a:t>
            </a:fld>
            <a:endParaRPr kumimoji="1" lang="ja-JP" altLang="en-US"/>
          </a:p>
        </p:txBody>
      </p:sp>
    </p:spTree>
    <p:extLst>
      <p:ext uri="{BB962C8B-B14F-4D97-AF65-F5344CB8AC3E}">
        <p14:creationId xmlns:p14="http://schemas.microsoft.com/office/powerpoint/2010/main" val="337655994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z="1400" dirty="0"/>
              <a:t>成長産業・イノベーション推進課の増田です。</a:t>
            </a:r>
            <a:endParaRPr lang="en-US" altLang="ja-JP" sz="1400" dirty="0"/>
          </a:p>
          <a:p>
            <a:r>
              <a:rPr lang="ja-JP" altLang="en-US" sz="1400" dirty="0"/>
              <a:t>この</a:t>
            </a:r>
            <a:r>
              <a:rPr lang="en-US" altLang="ja-JP" sz="1400" dirty="0"/>
              <a:t>3</a:t>
            </a:r>
            <a:r>
              <a:rPr lang="ja-JP" altLang="en-US" sz="1400" dirty="0"/>
              <a:t>月まで都市政策部に在籍しておりまして、宮崎政策監のもと、古町活性化や東大通での人中心の空間づくり社会実験に携わっておりました。</a:t>
            </a:r>
            <a:endParaRPr lang="en-US" altLang="ja-JP" sz="1400" dirty="0"/>
          </a:p>
          <a:p>
            <a:endParaRPr lang="en-US" altLang="ja-JP" sz="1400" dirty="0"/>
          </a:p>
          <a:p>
            <a:r>
              <a:rPr lang="ja-JP" altLang="en-US" sz="1400" dirty="0"/>
              <a:t>本日は、当課で所管している「ＤＸプラットフォーム」についての説明をさせていただきますが、</a:t>
            </a:r>
            <a:endParaRPr lang="en-US" altLang="ja-JP" sz="1400" dirty="0"/>
          </a:p>
          <a:p>
            <a:r>
              <a:rPr lang="ja-JP" altLang="en-US" sz="1400" dirty="0"/>
              <a:t>まだまだ勉強不足で大変拙い説明になりますが、</a:t>
            </a:r>
            <a:endParaRPr lang="en-US" altLang="ja-JP" sz="1400" dirty="0"/>
          </a:p>
          <a:p>
            <a:r>
              <a:rPr lang="ja-JP" altLang="en-US" sz="1400" dirty="0"/>
              <a:t>どうか温かい目で見守っていただき、聞いていただき、質問は個別で対応していただけると幸いです。</a:t>
            </a:r>
            <a:endParaRPr lang="en-US" altLang="ja-JP" sz="1400" dirty="0"/>
          </a:p>
          <a:p>
            <a:r>
              <a:rPr lang="ja-JP" altLang="en-US" sz="1400" dirty="0"/>
              <a:t>よろしくお願いします。</a:t>
            </a:r>
          </a:p>
        </p:txBody>
      </p:sp>
      <p:sp>
        <p:nvSpPr>
          <p:cNvPr id="4" name="スライド番号プレースホルダー 3"/>
          <p:cNvSpPr>
            <a:spLocks noGrp="1"/>
          </p:cNvSpPr>
          <p:nvPr>
            <p:ph type="sldNum" sz="quarter" idx="5"/>
          </p:nvPr>
        </p:nvSpPr>
        <p:spPr/>
        <p:txBody>
          <a:bodyPr/>
          <a:lstStyle/>
          <a:p>
            <a:fld id="{0B6F6E36-78C2-4CB5-B417-E2C88086CD0A}" type="slidenum">
              <a:rPr lang="ja-JP" altLang="en-US" smtClean="0">
                <a:solidFill>
                  <a:prstClr val="black"/>
                </a:solidFill>
              </a:rPr>
              <a:pPr/>
              <a:t>1</a:t>
            </a:fld>
            <a:endParaRPr lang="ja-JP" altLang="en-US">
              <a:solidFill>
                <a:prstClr val="black"/>
              </a:solidFill>
            </a:endParaRPr>
          </a:p>
        </p:txBody>
      </p:sp>
      <p:sp>
        <p:nvSpPr>
          <p:cNvPr id="7" name="スライド イメージ プレースホルダー 6"/>
          <p:cNvSpPr>
            <a:spLocks noGrp="1" noRot="1" noChangeAspect="1"/>
          </p:cNvSpPr>
          <p:nvPr>
            <p:ph type="sldImg"/>
          </p:nvPr>
        </p:nvSpPr>
        <p:spPr>
          <a:xfrm>
            <a:off x="1168400" y="1243013"/>
            <a:ext cx="4470400" cy="3354387"/>
          </a:xfrm>
        </p:spPr>
      </p:sp>
    </p:spTree>
    <p:extLst>
      <p:ext uri="{BB962C8B-B14F-4D97-AF65-F5344CB8AC3E}">
        <p14:creationId xmlns:p14="http://schemas.microsoft.com/office/powerpoint/2010/main" val="3809932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z="1400" dirty="0"/>
              <a:t>今後も</a:t>
            </a:r>
            <a:r>
              <a:rPr lang="en-US" altLang="ja-JP" sz="1400" dirty="0"/>
              <a:t>DX</a:t>
            </a:r>
            <a:r>
              <a:rPr lang="ja-JP" altLang="en-US" sz="1400" dirty="0"/>
              <a:t>プラットフォームの中で、新たなプロジェクトが立ち上がり、新たな事業創出に繋げていきたいと考えています。</a:t>
            </a:r>
            <a:endParaRPr lang="en-US" altLang="ja-JP" sz="1400" dirty="0"/>
          </a:p>
          <a:p>
            <a:r>
              <a:rPr lang="ja-JP" altLang="en-US" sz="1400" dirty="0"/>
              <a:t>そのためには、様々な企業の皆様から加入していただくことが重要となります。</a:t>
            </a:r>
            <a:endParaRPr lang="en-US" altLang="ja-JP" sz="1400" dirty="0"/>
          </a:p>
          <a:p>
            <a:r>
              <a:rPr lang="ja-JP" altLang="en-US" sz="1400" dirty="0"/>
              <a:t>入会は随時受け付けております。</a:t>
            </a:r>
            <a:endParaRPr lang="en-US" altLang="ja-JP" sz="1400" dirty="0"/>
          </a:p>
          <a:p>
            <a:r>
              <a:rPr lang="ja-JP" altLang="en-US" sz="1400" dirty="0"/>
              <a:t>少しでもプラットフォーム事業に興味がある企業様がいらっしゃいましたら、ご連絡頂ければと思います。</a:t>
            </a:r>
            <a:endParaRPr lang="en-US" altLang="ja-JP" sz="1400" dirty="0"/>
          </a:p>
          <a:p>
            <a:r>
              <a:rPr lang="ja-JP" altLang="en-US" sz="1400" dirty="0"/>
              <a:t>最後、宣伝みたない形で終わってしましますが、説明は以上となります。</a:t>
            </a:r>
            <a:endParaRPr lang="en-US" altLang="ja-JP" sz="1400" dirty="0"/>
          </a:p>
          <a:p>
            <a:endParaRPr lang="en-US" altLang="ja-JP"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t>補足説明は、</a:t>
            </a:r>
            <a:r>
              <a:rPr lang="en-US" altLang="ja-JP" sz="1400" dirty="0"/>
              <a:t>DX</a:t>
            </a:r>
            <a:r>
              <a:rPr lang="ja-JP" altLang="en-US" sz="1400" dirty="0"/>
              <a:t>プラットフォームの生みの親、宮崎政策監と私の前任の西区の五十嵐さんにお願いしたいと思います。</a:t>
            </a:r>
            <a:endParaRPr lang="en-US" altLang="ja-JP" sz="1400" dirty="0"/>
          </a:p>
          <a:p>
            <a:endParaRPr lang="en-US" altLang="ja-JP" sz="1400" dirty="0"/>
          </a:p>
          <a:p>
            <a:r>
              <a:rPr lang="ja-JP" altLang="en-US" sz="1400" dirty="0"/>
              <a:t>ご清聴ありがとうございました。</a:t>
            </a:r>
            <a:endParaRPr lang="en-US" altLang="ja-JP" sz="1400" dirty="0"/>
          </a:p>
          <a:p>
            <a:endParaRPr lang="en-US" altLang="ja-JP" sz="1400" dirty="0"/>
          </a:p>
        </p:txBody>
      </p:sp>
      <p:sp>
        <p:nvSpPr>
          <p:cNvPr id="4" name="スライド番号プレースホルダー 3"/>
          <p:cNvSpPr>
            <a:spLocks noGrp="1"/>
          </p:cNvSpPr>
          <p:nvPr>
            <p:ph type="sldNum" sz="quarter" idx="5"/>
          </p:nvPr>
        </p:nvSpPr>
        <p:spPr/>
        <p:txBody>
          <a:bodyPr/>
          <a:lstStyle/>
          <a:p>
            <a:fld id="{0B6F6E36-78C2-4CB5-B417-E2C88086CD0A}" type="slidenum">
              <a:rPr lang="ja-JP" altLang="en-US" smtClean="0"/>
              <a:pPr/>
              <a:t>10</a:t>
            </a:fld>
            <a:endParaRPr lang="ja-JP" altLang="en-US"/>
          </a:p>
        </p:txBody>
      </p:sp>
      <p:sp>
        <p:nvSpPr>
          <p:cNvPr id="6" name="スライド イメージ プレースホルダー 5"/>
          <p:cNvSpPr>
            <a:spLocks noGrp="1" noRot="1" noChangeAspect="1"/>
          </p:cNvSpPr>
          <p:nvPr>
            <p:ph type="sldImg"/>
          </p:nvPr>
        </p:nvSpPr>
        <p:spPr/>
      </p:sp>
    </p:spTree>
    <p:extLst>
      <p:ext uri="{BB962C8B-B14F-4D97-AF65-F5344CB8AC3E}">
        <p14:creationId xmlns:p14="http://schemas.microsoft.com/office/powerpoint/2010/main" val="3339961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ja-JP" sz="1400" dirty="0"/>
              <a:t>「ＤＸプラットフォーム」</a:t>
            </a:r>
            <a:r>
              <a:rPr lang="ja-JP" altLang="en-US" sz="1400" dirty="0"/>
              <a:t>ですが、</a:t>
            </a:r>
            <a:r>
              <a:rPr lang="ja-JP" altLang="ja-JP" sz="1400" dirty="0"/>
              <a:t>コロナ禍</a:t>
            </a:r>
            <a:r>
              <a:rPr lang="ja-JP" altLang="en-US" sz="1400" dirty="0"/>
              <a:t>で急速に進んだデジタル化に対応し、</a:t>
            </a:r>
            <a:r>
              <a:rPr lang="ja-JP" altLang="ja-JP" sz="1400" dirty="0"/>
              <a:t>持続可能なビジネスモデルを構築</a:t>
            </a:r>
            <a:r>
              <a:rPr lang="ja-JP" altLang="en-US" sz="1400" dirty="0"/>
              <a:t>できるよう</a:t>
            </a:r>
            <a:r>
              <a:rPr lang="ja-JP" altLang="ja-JP" sz="1400" dirty="0"/>
              <a:t>、令和</a:t>
            </a:r>
            <a:r>
              <a:rPr lang="en-US" altLang="ja-JP" sz="1400" dirty="0"/>
              <a:t>3</a:t>
            </a:r>
            <a:r>
              <a:rPr lang="ja-JP" altLang="ja-JP" sz="1400" dirty="0"/>
              <a:t>年</a:t>
            </a:r>
            <a:r>
              <a:rPr lang="en-US" altLang="ja-JP" sz="1400" dirty="0"/>
              <a:t>4</a:t>
            </a:r>
            <a:r>
              <a:rPr lang="ja-JP" altLang="ja-JP" sz="1400" dirty="0"/>
              <a:t>月に立ち上げました。</a:t>
            </a:r>
            <a:endParaRPr lang="en-US" altLang="ja-JP" sz="1400" dirty="0"/>
          </a:p>
          <a:p>
            <a:endParaRPr lang="ja-JP" altLang="ja-JP" sz="1400" dirty="0"/>
          </a:p>
          <a:p>
            <a:r>
              <a:rPr lang="ja-JP" altLang="ja-JP" sz="1400" dirty="0"/>
              <a:t>異分野・異業種間企業の共創によるＤＸの取り組みと、ＤＸを牽引する先端技術等を活用した新規事業の創出を目的にコミュニティを形成し、</a:t>
            </a:r>
            <a:endParaRPr lang="en-US" altLang="ja-JP" sz="1400" dirty="0"/>
          </a:p>
          <a:p>
            <a:r>
              <a:rPr lang="ja-JP" altLang="ja-JP" sz="1400" dirty="0"/>
              <a:t>異業種の複数企業</a:t>
            </a:r>
            <a:r>
              <a:rPr lang="ja-JP" altLang="en-US" sz="1400" dirty="0"/>
              <a:t>と</a:t>
            </a:r>
            <a:r>
              <a:rPr lang="ja-JP" altLang="ja-JP" sz="1400" dirty="0"/>
              <a:t>の連携により、共通の課題・テーマで立ち上げたプロジェクトベースでＤＸを推進していくものです。</a:t>
            </a:r>
            <a:endParaRPr lang="en-US" altLang="ja-JP" sz="1400" dirty="0"/>
          </a:p>
          <a:p>
            <a:endParaRPr lang="ja-JP" altLang="ja-JP" sz="1400" dirty="0"/>
          </a:p>
          <a:p>
            <a:r>
              <a:rPr lang="ja-JP" altLang="ja-JP" sz="1400" dirty="0"/>
              <a:t>一連の活動を通じて、会員企業のＤＸ促進を進めるとともに、成功事例を積み上げ、</a:t>
            </a:r>
            <a:endParaRPr lang="en-US" altLang="ja-JP" sz="1400" dirty="0"/>
          </a:p>
          <a:p>
            <a:r>
              <a:rPr lang="ja-JP" altLang="ja-JP" sz="1400" dirty="0"/>
              <a:t>広く情報発信していくことで、ＤＸに関するさらなる周知・啓発を図っています。</a:t>
            </a:r>
          </a:p>
        </p:txBody>
      </p:sp>
      <p:sp>
        <p:nvSpPr>
          <p:cNvPr id="4" name="スライド番号プレースホルダー 3"/>
          <p:cNvSpPr>
            <a:spLocks noGrp="1"/>
          </p:cNvSpPr>
          <p:nvPr>
            <p:ph type="sldNum" sz="quarter" idx="10"/>
          </p:nvPr>
        </p:nvSpPr>
        <p:spPr/>
        <p:txBody>
          <a:bodyPr/>
          <a:lstStyle/>
          <a:p>
            <a:fld id="{B9E8A808-F6B4-4E25-896E-24453423702D}" type="slidenum">
              <a:rPr lang="ja-JP" altLang="en-US" smtClean="0"/>
              <a:pPr/>
              <a:t>2</a:t>
            </a:fld>
            <a:endParaRPr lang="ja-JP" altLang="en-US"/>
          </a:p>
        </p:txBody>
      </p:sp>
      <p:sp>
        <p:nvSpPr>
          <p:cNvPr id="6" name="スライド イメージ プレースホルダー 5"/>
          <p:cNvSpPr>
            <a:spLocks noGrp="1" noRot="1" noChangeAspect="1"/>
          </p:cNvSpPr>
          <p:nvPr>
            <p:ph type="sldImg"/>
          </p:nvPr>
        </p:nvSpPr>
        <p:spPr>
          <a:xfrm>
            <a:off x="1168400" y="1243013"/>
            <a:ext cx="4470400" cy="3354387"/>
          </a:xfrm>
        </p:spPr>
      </p:sp>
    </p:spTree>
    <p:extLst>
      <p:ext uri="{BB962C8B-B14F-4D97-AF65-F5344CB8AC3E}">
        <p14:creationId xmlns:p14="http://schemas.microsoft.com/office/powerpoint/2010/main" val="1671598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z="1400" dirty="0"/>
              <a:t>現在、</a:t>
            </a:r>
            <a:r>
              <a:rPr lang="ja-JP" altLang="ja-JP" sz="1400" dirty="0"/>
              <a:t>ＤＸプラットフォーム</a:t>
            </a:r>
            <a:r>
              <a:rPr lang="ja-JP" altLang="en-US" sz="1400" dirty="0"/>
              <a:t>には、６３の企業・団体が加入しています。</a:t>
            </a:r>
          </a:p>
          <a:p>
            <a:r>
              <a:rPr lang="ja-JP" altLang="en-US" sz="1400" dirty="0"/>
              <a:t>市内企業を中心に、様々な業種の企業の参画により、コミュニティが活性化し、</a:t>
            </a:r>
            <a:endParaRPr lang="en-US" altLang="ja-JP" sz="1400" dirty="0"/>
          </a:p>
          <a:p>
            <a:r>
              <a:rPr lang="ja-JP" altLang="en-US" sz="1400" dirty="0"/>
              <a:t>その結果、令和</a:t>
            </a:r>
            <a:r>
              <a:rPr lang="en-US" altLang="ja-JP" sz="1400" dirty="0"/>
              <a:t>3</a:t>
            </a:r>
            <a:r>
              <a:rPr lang="ja-JP" altLang="en-US" sz="1400" dirty="0"/>
              <a:t>年度は７件、令和</a:t>
            </a:r>
            <a:r>
              <a:rPr lang="en-US" altLang="ja-JP" sz="1400" dirty="0"/>
              <a:t>4</a:t>
            </a:r>
            <a:r>
              <a:rPr lang="ja-JP" altLang="en-US" sz="1400" dirty="0"/>
              <a:t>年度は３件のプロジェクトが立ち上がりました。</a:t>
            </a:r>
            <a:endParaRPr lang="en-US" altLang="ja-JP" sz="1400" dirty="0"/>
          </a:p>
          <a:p>
            <a:endParaRPr lang="en-US" altLang="ja-JP" sz="1400" dirty="0"/>
          </a:p>
          <a:p>
            <a:r>
              <a:rPr lang="ja-JP" altLang="en-US" sz="1400" dirty="0"/>
              <a:t>主なプロジェクトについての説明は、後程させていただきます。</a:t>
            </a:r>
          </a:p>
        </p:txBody>
      </p:sp>
      <p:sp>
        <p:nvSpPr>
          <p:cNvPr id="4" name="スライド番号プレースホルダー 3"/>
          <p:cNvSpPr>
            <a:spLocks noGrp="1"/>
          </p:cNvSpPr>
          <p:nvPr>
            <p:ph type="sldNum" sz="quarter" idx="10"/>
          </p:nvPr>
        </p:nvSpPr>
        <p:spPr/>
        <p:txBody>
          <a:bodyPr/>
          <a:lstStyle/>
          <a:p>
            <a:fld id="{409976BA-D9D8-4E72-A25C-F603F742DA73}" type="slidenum">
              <a:rPr lang="ja-JP" altLang="en-US" smtClean="0"/>
              <a:pPr/>
              <a:t>3</a:t>
            </a:fld>
            <a:endParaRPr lang="ja-JP" altLang="en-US"/>
          </a:p>
        </p:txBody>
      </p:sp>
      <p:sp>
        <p:nvSpPr>
          <p:cNvPr id="7" name="スライド イメージ プレースホルダー 6"/>
          <p:cNvSpPr>
            <a:spLocks noGrp="1" noRot="1" noChangeAspect="1"/>
          </p:cNvSpPr>
          <p:nvPr>
            <p:ph type="sldImg"/>
          </p:nvPr>
        </p:nvSpPr>
        <p:spPr>
          <a:xfrm>
            <a:off x="1168400" y="1243013"/>
            <a:ext cx="4470400" cy="3354387"/>
          </a:xfrm>
        </p:spPr>
      </p:sp>
    </p:spTree>
    <p:extLst>
      <p:ext uri="{BB962C8B-B14F-4D97-AF65-F5344CB8AC3E}">
        <p14:creationId xmlns:p14="http://schemas.microsoft.com/office/powerpoint/2010/main" val="2947736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ja-JP" sz="1400" dirty="0"/>
              <a:t>ＤＸプラットフォーム</a:t>
            </a:r>
            <a:r>
              <a:rPr lang="ja-JP" altLang="en-US" sz="1400" dirty="0"/>
              <a:t>に加入している会員に対しては、プロジェクトの活動を様々な面からサポートしています。</a:t>
            </a:r>
            <a:endParaRPr lang="en-US" altLang="ja-JP" sz="1400" dirty="0"/>
          </a:p>
          <a:p>
            <a:endParaRPr lang="ja-JP" altLang="en-US" sz="1400" dirty="0"/>
          </a:p>
          <a:p>
            <a:r>
              <a:rPr lang="ja-JP" altLang="en-US" sz="1400" dirty="0"/>
              <a:t>まず、補助金制度として、概念実証支援補助金です。</a:t>
            </a:r>
          </a:p>
          <a:p>
            <a:r>
              <a:rPr lang="ja-JP" altLang="en-US" sz="1400" dirty="0"/>
              <a:t>概念実証支援補助金は、プロジェクトの出口戦略としての実証実験に対する支援となります。</a:t>
            </a:r>
            <a:endParaRPr lang="en-US" altLang="ja-JP" sz="1400" dirty="0"/>
          </a:p>
          <a:p>
            <a:endParaRPr lang="en-US" altLang="ja-JP" sz="1400" dirty="0"/>
          </a:p>
          <a:p>
            <a:r>
              <a:rPr lang="ja-JP" altLang="en-US" sz="1400" dirty="0"/>
              <a:t>新たな製品やサービスの開発に向けて、「まずはやってみる</a:t>
            </a:r>
            <a:r>
              <a:rPr lang="en-US" altLang="ja-JP" sz="1400" dirty="0"/>
              <a:t>/</a:t>
            </a:r>
            <a:r>
              <a:rPr lang="ja-JP" altLang="en-US" sz="1400" dirty="0"/>
              <a:t>試してみる」という検証を行う際に活用することができ、</a:t>
            </a:r>
            <a:endParaRPr lang="en-US" altLang="ja-JP" sz="1400" dirty="0"/>
          </a:p>
          <a:p>
            <a:r>
              <a:rPr lang="ja-JP" altLang="en-US" sz="1400" dirty="0"/>
              <a:t>みなさんの新事業展開を応援するための制度です。</a:t>
            </a:r>
            <a:endParaRPr lang="en-US" altLang="ja-JP" sz="1400" dirty="0"/>
          </a:p>
          <a:p>
            <a:endParaRPr lang="en-US" altLang="ja-JP" sz="1400" dirty="0"/>
          </a:p>
          <a:p>
            <a:r>
              <a:rPr lang="ja-JP" altLang="en-US" sz="1400" dirty="0"/>
              <a:t>こちらの補助金ですが、絶賛受付中で、事前相談については</a:t>
            </a:r>
            <a:r>
              <a:rPr lang="en-US" altLang="ja-JP" sz="1400" dirty="0"/>
              <a:t>5/31</a:t>
            </a:r>
            <a:r>
              <a:rPr lang="ja-JP" altLang="en-US" sz="1400"/>
              <a:t>まで受付となっています。こんな</a:t>
            </a:r>
            <a:r>
              <a:rPr lang="ja-JP" altLang="en-US" sz="1400" dirty="0"/>
              <a:t>アイデアがある、こんな取り組みをやってみたいという企業様は是非ご相談・ご活用ください。</a:t>
            </a:r>
            <a:endParaRPr lang="en-US" altLang="ja-JP" sz="1400" dirty="0"/>
          </a:p>
          <a:p>
            <a:endParaRPr lang="en-US" altLang="ja-JP" sz="1400" dirty="0"/>
          </a:p>
          <a:p>
            <a:r>
              <a:rPr lang="ja-JP" altLang="en-US" sz="1400" dirty="0"/>
              <a:t>また事務局メンバーもプロジェクトに参加するため、適時相談なども可能です。</a:t>
            </a:r>
          </a:p>
        </p:txBody>
      </p:sp>
      <p:sp>
        <p:nvSpPr>
          <p:cNvPr id="4" name="スライド番号プレースホルダー 3"/>
          <p:cNvSpPr>
            <a:spLocks noGrp="1"/>
          </p:cNvSpPr>
          <p:nvPr>
            <p:ph type="sldNum" sz="quarter" idx="10"/>
          </p:nvPr>
        </p:nvSpPr>
        <p:spPr/>
        <p:txBody>
          <a:bodyPr/>
          <a:lstStyle/>
          <a:p>
            <a:fld id="{B9E8A808-F6B4-4E25-896E-24453423702D}" type="slidenum">
              <a:rPr lang="ja-JP" altLang="en-US" smtClean="0"/>
              <a:pPr/>
              <a:t>4</a:t>
            </a:fld>
            <a:endParaRPr lang="ja-JP" altLang="en-US"/>
          </a:p>
        </p:txBody>
      </p:sp>
      <p:sp>
        <p:nvSpPr>
          <p:cNvPr id="7" name="スライド イメージ プレースホルダー 6"/>
          <p:cNvSpPr>
            <a:spLocks noGrp="1" noRot="1" noChangeAspect="1"/>
          </p:cNvSpPr>
          <p:nvPr>
            <p:ph type="sldImg"/>
          </p:nvPr>
        </p:nvSpPr>
        <p:spPr>
          <a:xfrm>
            <a:off x="1168400" y="1243013"/>
            <a:ext cx="4470400" cy="3354387"/>
          </a:xfrm>
        </p:spPr>
      </p:sp>
    </p:spTree>
    <p:extLst>
      <p:ext uri="{BB962C8B-B14F-4D97-AF65-F5344CB8AC3E}">
        <p14:creationId xmlns:p14="http://schemas.microsoft.com/office/powerpoint/2010/main" val="2019614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z="1400" dirty="0"/>
              <a:t>次に、産業振興センターの</a:t>
            </a:r>
            <a:r>
              <a:rPr lang="ja-JP" altLang="ja-JP" sz="1400" dirty="0"/>
              <a:t>５Ｇ実証施設「５Ｇビジネスラボ」</a:t>
            </a:r>
            <a:r>
              <a:rPr lang="ja-JP" altLang="en-US" sz="1400" dirty="0"/>
              <a:t>です。</a:t>
            </a:r>
            <a:endParaRPr lang="en-US" altLang="ja-JP" sz="1400" dirty="0"/>
          </a:p>
          <a:p>
            <a:endParaRPr lang="en-US" altLang="ja-JP" sz="1400" dirty="0"/>
          </a:p>
          <a:p>
            <a:r>
              <a:rPr lang="ja-JP" altLang="en-US" sz="1400" dirty="0"/>
              <a:t>当ラボは</a:t>
            </a:r>
            <a:r>
              <a:rPr lang="ja-JP" altLang="ja-JP" sz="1400" dirty="0"/>
              <a:t>ＤＸプラットフォームの会員であれば、利用することができます。</a:t>
            </a:r>
            <a:endParaRPr lang="en-US" altLang="ja-JP" sz="1400" dirty="0"/>
          </a:p>
          <a:p>
            <a:r>
              <a:rPr lang="ja-JP" altLang="en-US" sz="1400" dirty="0"/>
              <a:t>現在では、だいぶ普及してきた５</a:t>
            </a:r>
            <a:r>
              <a:rPr lang="en-US" altLang="ja-JP" sz="1400" dirty="0"/>
              <a:t>G</a:t>
            </a:r>
            <a:r>
              <a:rPr lang="ja-JP" altLang="en-US" sz="1400" dirty="0"/>
              <a:t>ですが、５Ｇを活かした取り組みとして、イベントや実証実験、展示会なども開催してきました。</a:t>
            </a:r>
            <a:endParaRPr lang="ja-JP" altLang="ja-JP" sz="1400" dirty="0"/>
          </a:p>
        </p:txBody>
      </p:sp>
      <p:sp>
        <p:nvSpPr>
          <p:cNvPr id="4" name="スライド番号プレースホルダー 3"/>
          <p:cNvSpPr>
            <a:spLocks noGrp="1"/>
          </p:cNvSpPr>
          <p:nvPr>
            <p:ph type="sldNum" sz="quarter" idx="10"/>
          </p:nvPr>
        </p:nvSpPr>
        <p:spPr/>
        <p:txBody>
          <a:bodyPr/>
          <a:lstStyle/>
          <a:p>
            <a:fld id="{B9E8A808-F6B4-4E25-896E-24453423702D}" type="slidenum">
              <a:rPr lang="ja-JP" altLang="en-US" smtClean="0"/>
              <a:pPr/>
              <a:t>5</a:t>
            </a:fld>
            <a:endParaRPr lang="ja-JP" altLang="en-US"/>
          </a:p>
        </p:txBody>
      </p:sp>
      <p:sp>
        <p:nvSpPr>
          <p:cNvPr id="7" name="スライド イメージ プレースホルダー 6"/>
          <p:cNvSpPr>
            <a:spLocks noGrp="1" noRot="1" noChangeAspect="1"/>
          </p:cNvSpPr>
          <p:nvPr>
            <p:ph type="sldImg"/>
          </p:nvPr>
        </p:nvSpPr>
        <p:spPr>
          <a:xfrm>
            <a:off x="1168400" y="1243013"/>
            <a:ext cx="4470400" cy="3354387"/>
          </a:xfrm>
        </p:spPr>
      </p:sp>
    </p:spTree>
    <p:extLst>
      <p:ext uri="{BB962C8B-B14F-4D97-AF65-F5344CB8AC3E}">
        <p14:creationId xmlns:p14="http://schemas.microsoft.com/office/powerpoint/2010/main" val="17973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algn="just"/>
            <a:r>
              <a:rPr lang="ja-JP" altLang="en-US" sz="1400" kern="100" dirty="0">
                <a:effectLst/>
                <a:latin typeface="+mn-ea"/>
                <a:ea typeface="+mn-ea"/>
                <a:cs typeface="Times New Roman" panose="02020603050405020304" pitchFamily="18" charset="0"/>
              </a:rPr>
              <a:t>こちらは「５Ｇビジネスラボ」を活用した取組み事例となります。</a:t>
            </a:r>
            <a:endParaRPr lang="en-US" altLang="ja-JP" sz="1400" kern="100" dirty="0">
              <a:effectLst/>
              <a:latin typeface="+mn-ea"/>
              <a:ea typeface="+mn-ea"/>
              <a:cs typeface="Times New Roman" panose="02020603050405020304" pitchFamily="18" charset="0"/>
            </a:endParaRPr>
          </a:p>
          <a:p>
            <a:pPr algn="just"/>
            <a:endParaRPr lang="ja-JP" altLang="ja-JP" sz="1400" kern="100" dirty="0">
              <a:effectLst/>
              <a:latin typeface="+mn-ea"/>
              <a:ea typeface="+mn-ea"/>
              <a:cs typeface="Times New Roman" panose="02020603050405020304" pitchFamily="18" charset="0"/>
            </a:endParaRPr>
          </a:p>
          <a:p>
            <a:pPr algn="just"/>
            <a:r>
              <a:rPr lang="ja-JP" altLang="ja-JP" sz="1400" kern="100" dirty="0">
                <a:effectLst/>
                <a:latin typeface="+mn-ea"/>
                <a:ea typeface="+mn-ea"/>
                <a:cs typeface="Times New Roman" panose="02020603050405020304" pitchFamily="18" charset="0"/>
              </a:rPr>
              <a:t>５Ｇの特性を活かした遠隔ロボット操作による低遅延の確認や</a:t>
            </a:r>
            <a:r>
              <a:rPr lang="ja-JP" altLang="en-US" sz="1400" kern="100" dirty="0">
                <a:effectLst/>
                <a:latin typeface="+mn-ea"/>
                <a:ea typeface="+mn-ea"/>
                <a:cs typeface="Times New Roman" panose="02020603050405020304" pitchFamily="18" charset="0"/>
              </a:rPr>
              <a:t>、</a:t>
            </a:r>
            <a:r>
              <a:rPr lang="ja-JP" altLang="ja-JP" sz="1400" kern="100" dirty="0">
                <a:effectLst/>
                <a:latin typeface="+mn-ea"/>
                <a:ea typeface="+mn-ea"/>
                <a:cs typeface="Times New Roman" panose="02020603050405020304" pitchFamily="18" charset="0"/>
              </a:rPr>
              <a:t>買い物体験など</a:t>
            </a:r>
            <a:r>
              <a:rPr lang="ja-JP" altLang="en-US" sz="1400" kern="100" dirty="0">
                <a:effectLst/>
                <a:latin typeface="+mn-ea"/>
                <a:ea typeface="+mn-ea"/>
                <a:cs typeface="Times New Roman" panose="02020603050405020304" pitchFamily="18" charset="0"/>
              </a:rPr>
              <a:t>の実証実験</a:t>
            </a:r>
            <a:r>
              <a:rPr lang="ja-JP" altLang="ja-JP" sz="1400" kern="100" dirty="0">
                <a:effectLst/>
                <a:latin typeface="+mn-ea"/>
                <a:ea typeface="+mn-ea"/>
                <a:cs typeface="Times New Roman" panose="02020603050405020304" pitchFamily="18" charset="0"/>
              </a:rPr>
              <a:t>を実施し</a:t>
            </a:r>
            <a:r>
              <a:rPr lang="ja-JP" altLang="en-US" sz="1400" kern="100" dirty="0">
                <a:effectLst/>
                <a:latin typeface="+mn-ea"/>
                <a:ea typeface="+mn-ea"/>
                <a:cs typeface="Times New Roman" panose="02020603050405020304" pitchFamily="18" charset="0"/>
              </a:rPr>
              <a:t>たほか、</a:t>
            </a:r>
            <a:endParaRPr lang="ja-JP" altLang="ja-JP" sz="1400" kern="100" dirty="0">
              <a:effectLst/>
              <a:latin typeface="+mn-ea"/>
              <a:ea typeface="+mn-ea"/>
              <a:cs typeface="Times New Roman" panose="02020603050405020304" pitchFamily="18" charset="0"/>
            </a:endParaRPr>
          </a:p>
          <a:p>
            <a:pPr algn="just"/>
            <a:r>
              <a:rPr lang="ja-JP" altLang="ja-JP" sz="1400" kern="100" dirty="0">
                <a:effectLst/>
                <a:latin typeface="+mn-ea"/>
                <a:ea typeface="+mn-ea"/>
                <a:cs typeface="Times New Roman" panose="02020603050405020304" pitchFamily="18" charset="0"/>
              </a:rPr>
              <a:t>メタバース体験会などを通して５Ｇの産業利用の可能性を模索しました。</a:t>
            </a:r>
            <a:endParaRPr lang="en-US" altLang="ja-JP" sz="1400" kern="100" dirty="0">
              <a:effectLst/>
              <a:latin typeface="+mn-ea"/>
              <a:ea typeface="+mn-ea"/>
              <a:cs typeface="Times New Roman" panose="02020603050405020304" pitchFamily="18" charset="0"/>
            </a:endParaRPr>
          </a:p>
          <a:p>
            <a:pPr algn="just"/>
            <a:endParaRPr lang="ja-JP" altLang="ja-JP" sz="1400" kern="100" dirty="0">
              <a:effectLst/>
              <a:latin typeface="+mn-ea"/>
              <a:ea typeface="+mn-ea"/>
              <a:cs typeface="Times New Roman" panose="02020603050405020304" pitchFamily="18" charset="0"/>
            </a:endParaRPr>
          </a:p>
          <a:p>
            <a:pPr algn="just"/>
            <a:r>
              <a:rPr lang="ja-JP" altLang="en-US" sz="1400" kern="100" dirty="0">
                <a:effectLst/>
                <a:latin typeface="+mn-ea"/>
                <a:ea typeface="+mn-ea"/>
                <a:cs typeface="Times New Roman" panose="02020603050405020304" pitchFamily="18" charset="0"/>
              </a:rPr>
              <a:t>今後</a:t>
            </a:r>
            <a:r>
              <a:rPr lang="ja-JP" altLang="ja-JP" sz="1400" kern="100" dirty="0">
                <a:effectLst/>
                <a:latin typeface="+mn-ea"/>
                <a:ea typeface="+mn-ea"/>
                <a:cs typeface="Times New Roman" panose="02020603050405020304" pitchFamily="18" charset="0"/>
              </a:rPr>
              <a:t>も５Ｇビジネスラボを通して様々な実証実験</a:t>
            </a:r>
            <a:r>
              <a:rPr lang="ja-JP" altLang="en-US" sz="1400" kern="100" dirty="0">
                <a:effectLst/>
                <a:latin typeface="+mn-ea"/>
                <a:ea typeface="+mn-ea"/>
                <a:cs typeface="Times New Roman" panose="02020603050405020304" pitchFamily="18" charset="0"/>
              </a:rPr>
              <a:t>や新たな産業創出</a:t>
            </a:r>
            <a:r>
              <a:rPr lang="ja-JP" altLang="ja-JP" sz="1400" kern="100" dirty="0">
                <a:effectLst/>
                <a:latin typeface="+mn-ea"/>
                <a:ea typeface="+mn-ea"/>
                <a:cs typeface="Times New Roman" panose="02020603050405020304" pitchFamily="18" charset="0"/>
              </a:rPr>
              <a:t>を</a:t>
            </a:r>
            <a:r>
              <a:rPr lang="ja-JP" altLang="en-US" sz="1400" kern="100" dirty="0">
                <a:effectLst/>
                <a:latin typeface="+mn-ea"/>
                <a:ea typeface="+mn-ea"/>
                <a:cs typeface="Times New Roman" panose="02020603050405020304" pitchFamily="18" charset="0"/>
              </a:rPr>
              <a:t>支援</a:t>
            </a:r>
            <a:r>
              <a:rPr lang="ja-JP" altLang="ja-JP" sz="1400" kern="100" dirty="0">
                <a:effectLst/>
                <a:latin typeface="+mn-ea"/>
                <a:ea typeface="+mn-ea"/>
                <a:cs typeface="Times New Roman" panose="02020603050405020304" pitchFamily="18" charset="0"/>
              </a:rPr>
              <a:t>していきたいと考えています。</a:t>
            </a:r>
            <a:endParaRPr kumimoji="1" lang="ja-JP" altLang="en-US" sz="1400" dirty="0">
              <a:latin typeface="+mn-ea"/>
              <a:ea typeface="+mn-ea"/>
            </a:endParaRPr>
          </a:p>
        </p:txBody>
      </p:sp>
      <p:sp>
        <p:nvSpPr>
          <p:cNvPr id="4" name="スライド番号プレースホルダー 3"/>
          <p:cNvSpPr>
            <a:spLocks noGrp="1"/>
          </p:cNvSpPr>
          <p:nvPr>
            <p:ph type="sldNum" sz="quarter" idx="10"/>
          </p:nvPr>
        </p:nvSpPr>
        <p:spPr/>
        <p:txBody>
          <a:bodyPr/>
          <a:lstStyle/>
          <a:p>
            <a:fld id="{B9E8A808-F6B4-4E25-896E-24453423702D}" type="slidenum">
              <a:rPr lang="ja-JP" altLang="en-US" smtClean="0"/>
              <a:pPr/>
              <a:t>6</a:t>
            </a:fld>
            <a:endParaRPr lang="ja-JP" altLang="en-US"/>
          </a:p>
        </p:txBody>
      </p:sp>
      <p:sp>
        <p:nvSpPr>
          <p:cNvPr id="7" name="スライド イメージ プレースホルダー 6"/>
          <p:cNvSpPr>
            <a:spLocks noGrp="1" noRot="1" noChangeAspect="1"/>
          </p:cNvSpPr>
          <p:nvPr>
            <p:ph type="sldImg"/>
          </p:nvPr>
        </p:nvSpPr>
        <p:spPr>
          <a:xfrm>
            <a:off x="1168400" y="1243013"/>
            <a:ext cx="4470400" cy="3354387"/>
          </a:xfrm>
        </p:spPr>
      </p:sp>
    </p:spTree>
    <p:extLst>
      <p:ext uri="{BB962C8B-B14F-4D97-AF65-F5344CB8AC3E}">
        <p14:creationId xmlns:p14="http://schemas.microsoft.com/office/powerpoint/2010/main" val="977854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r>
              <a:rPr lang="ja-JP" altLang="en-US" sz="1400" dirty="0"/>
              <a:t>ここからは、３つほど「ＤＸプラットフォーム」内で展開しているプロジェクトをご紹介したいと思います。</a:t>
            </a:r>
            <a:endParaRPr lang="en-US" altLang="ja-JP" sz="1400" dirty="0"/>
          </a:p>
          <a:p>
            <a:endParaRPr lang="ja-JP" altLang="en-US" sz="1400" dirty="0"/>
          </a:p>
          <a:p>
            <a:r>
              <a:rPr lang="en-US" altLang="ja-JP" sz="1400" dirty="0"/>
              <a:t>1</a:t>
            </a:r>
            <a:r>
              <a:rPr lang="ja-JP" altLang="en-US" sz="1400" dirty="0"/>
              <a:t>つ目は「製造業ＤＸプロジェクト」です。</a:t>
            </a:r>
          </a:p>
          <a:p>
            <a:r>
              <a:rPr lang="ja-JP" altLang="en-US" sz="1400" dirty="0"/>
              <a:t>こちらの「金属加工共同受注プラットフォーム」ですが、</a:t>
            </a:r>
            <a:endParaRPr lang="en-US" altLang="ja-JP" sz="1400" dirty="0"/>
          </a:p>
          <a:p>
            <a:r>
              <a:rPr lang="ja-JP" altLang="en-US" sz="1400" dirty="0"/>
              <a:t>クラウドを活用し、各社が保有する技術・設備や稼働状況などを見える化することにより、発注者はそれらを一括で検索できる、というものです。</a:t>
            </a:r>
            <a:endParaRPr lang="en-US" altLang="ja-JP" sz="1400" dirty="0"/>
          </a:p>
          <a:p>
            <a:endParaRPr lang="ja-JP" altLang="en-US" sz="1400" dirty="0"/>
          </a:p>
          <a:p>
            <a:r>
              <a:rPr lang="ja-JP" altLang="en-US" sz="1400" dirty="0"/>
              <a:t>複数の企業が一つの企業のようにまとまり、ビジネスができる仕組みとなっており、新たな販路の開拓にもつなげるものです。</a:t>
            </a:r>
            <a:endParaRPr lang="en-US" altLang="ja-JP" sz="1400" dirty="0"/>
          </a:p>
          <a:p>
            <a:r>
              <a:rPr lang="ja-JP" altLang="en-US" sz="1400" dirty="0"/>
              <a:t>現在、十数社が参画し、運営されています。</a:t>
            </a:r>
          </a:p>
          <a:p>
            <a:endParaRPr lang="ja-JP" altLang="en-US" sz="1400" dirty="0"/>
          </a:p>
        </p:txBody>
      </p:sp>
      <p:sp>
        <p:nvSpPr>
          <p:cNvPr id="4" name="スライド番号プレースホルダー 3"/>
          <p:cNvSpPr>
            <a:spLocks noGrp="1"/>
          </p:cNvSpPr>
          <p:nvPr>
            <p:ph type="sldNum" sz="quarter" idx="5"/>
          </p:nvPr>
        </p:nvSpPr>
        <p:spPr/>
        <p:txBody>
          <a:bodyPr/>
          <a:lstStyle/>
          <a:p>
            <a:fld id="{0B6F6E36-78C2-4CB5-B417-E2C88086CD0A}" type="slidenum">
              <a:rPr lang="ja-JP" altLang="en-US" smtClean="0"/>
              <a:pPr/>
              <a:t>7</a:t>
            </a:fld>
            <a:endParaRPr lang="ja-JP" altLang="en-US"/>
          </a:p>
        </p:txBody>
      </p:sp>
      <p:sp>
        <p:nvSpPr>
          <p:cNvPr id="6" name="スライド イメージ プレースホルダー 5"/>
          <p:cNvSpPr>
            <a:spLocks noGrp="1" noRot="1" noChangeAspect="1"/>
          </p:cNvSpPr>
          <p:nvPr>
            <p:ph type="sldImg"/>
          </p:nvPr>
        </p:nvSpPr>
        <p:spPr/>
      </p:sp>
    </p:spTree>
    <p:extLst>
      <p:ext uri="{BB962C8B-B14F-4D97-AF65-F5344CB8AC3E}">
        <p14:creationId xmlns:p14="http://schemas.microsoft.com/office/powerpoint/2010/main" val="2127081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algn="just"/>
            <a:r>
              <a:rPr lang="ja-JP" altLang="en-US" sz="1400" kern="100" dirty="0">
                <a:effectLst/>
                <a:latin typeface="+mn-ea"/>
                <a:ea typeface="+mn-ea"/>
                <a:cs typeface="Times New Roman" panose="02020603050405020304" pitchFamily="18" charset="0"/>
              </a:rPr>
              <a:t>２つ目は、ドローンを利用した実証実験、</a:t>
            </a:r>
            <a:r>
              <a:rPr lang="ja-JP" altLang="ja-JP" sz="1400" kern="100" dirty="0">
                <a:effectLst/>
                <a:latin typeface="+mn-ea"/>
                <a:ea typeface="+mn-ea"/>
                <a:cs typeface="Times New Roman" panose="02020603050405020304" pitchFamily="18" charset="0"/>
              </a:rPr>
              <a:t>「次世代デリバリーサービス構築プロジェクト」です。</a:t>
            </a:r>
            <a:endParaRPr lang="en-US" altLang="ja-JP" sz="1400" kern="100" dirty="0">
              <a:effectLst/>
              <a:latin typeface="+mn-ea"/>
              <a:ea typeface="+mn-ea"/>
              <a:cs typeface="Times New Roman" panose="02020603050405020304" pitchFamily="18" charset="0"/>
            </a:endParaRPr>
          </a:p>
          <a:p>
            <a:pPr algn="just"/>
            <a:endParaRPr lang="ja-JP" altLang="ja-JP" sz="1400" kern="100" dirty="0">
              <a:effectLst/>
              <a:latin typeface="+mn-ea"/>
              <a:ea typeface="+mn-ea"/>
              <a:cs typeface="Times New Roman" panose="02020603050405020304" pitchFamily="18" charset="0"/>
            </a:endParaRPr>
          </a:p>
          <a:p>
            <a:pPr algn="just"/>
            <a:r>
              <a:rPr lang="ja-JP" altLang="en-US" sz="1400" kern="100" dirty="0">
                <a:effectLst/>
                <a:latin typeface="+mn-ea"/>
                <a:ea typeface="+mn-ea"/>
                <a:cs typeface="Times New Roman" panose="02020603050405020304" pitchFamily="18" charset="0"/>
              </a:rPr>
              <a:t>市内</a:t>
            </a:r>
            <a:r>
              <a:rPr lang="ja-JP" altLang="ja-JP" sz="1400" kern="100" dirty="0">
                <a:effectLst/>
                <a:latin typeface="+mn-ea"/>
                <a:ea typeface="+mn-ea"/>
                <a:cs typeface="Times New Roman" panose="02020603050405020304" pitchFamily="18" charset="0"/>
              </a:rPr>
              <a:t>ベンチャー企業</a:t>
            </a:r>
            <a:r>
              <a:rPr lang="ja-JP" altLang="en-US" sz="1400" kern="100" dirty="0">
                <a:effectLst/>
                <a:latin typeface="+mn-ea"/>
                <a:ea typeface="+mn-ea"/>
                <a:cs typeface="Times New Roman" panose="02020603050405020304" pitchFamily="18" charset="0"/>
              </a:rPr>
              <a:t>のＴＯＭＰＬＡさん</a:t>
            </a:r>
            <a:r>
              <a:rPr lang="ja-JP" altLang="ja-JP" sz="1400" kern="100" dirty="0">
                <a:effectLst/>
                <a:latin typeface="+mn-ea"/>
                <a:ea typeface="+mn-ea"/>
                <a:cs typeface="Times New Roman" panose="02020603050405020304" pitchFamily="18" charset="0"/>
              </a:rPr>
              <a:t>が立ち上げた</a:t>
            </a:r>
            <a:r>
              <a:rPr lang="ja-JP" altLang="en-US" sz="1400" kern="100" dirty="0">
                <a:effectLst/>
                <a:latin typeface="+mn-ea"/>
                <a:ea typeface="+mn-ea"/>
                <a:cs typeface="Times New Roman" panose="02020603050405020304" pitchFamily="18" charset="0"/>
              </a:rPr>
              <a:t>ドローンによる配送サービスのプロジェクトで</a:t>
            </a:r>
            <a:r>
              <a:rPr lang="ja-JP" altLang="ja-JP" sz="1400" kern="100" dirty="0">
                <a:effectLst/>
                <a:latin typeface="+mn-ea"/>
                <a:ea typeface="+mn-ea"/>
                <a:cs typeface="Times New Roman" panose="02020603050405020304" pitchFamily="18" charset="0"/>
              </a:rPr>
              <a:t>す。</a:t>
            </a:r>
          </a:p>
          <a:p>
            <a:pPr algn="just"/>
            <a:r>
              <a:rPr lang="ja-JP" altLang="ja-JP" sz="1400" kern="100" dirty="0">
                <a:effectLst/>
                <a:latin typeface="+mn-ea"/>
                <a:ea typeface="+mn-ea"/>
                <a:cs typeface="Times New Roman" panose="02020603050405020304" pitchFamily="18" charset="0"/>
              </a:rPr>
              <a:t>市内で合計</a:t>
            </a:r>
            <a:r>
              <a:rPr lang="en-US" altLang="ja-JP" sz="1400" kern="100" dirty="0">
                <a:effectLst/>
                <a:latin typeface="+mn-ea"/>
                <a:ea typeface="+mn-ea"/>
                <a:cs typeface="Times New Roman" panose="02020603050405020304" pitchFamily="18" charset="0"/>
              </a:rPr>
              <a:t>4</a:t>
            </a:r>
            <a:r>
              <a:rPr lang="ja-JP" altLang="ja-JP" sz="1400" kern="100" dirty="0">
                <a:effectLst/>
                <a:latin typeface="+mn-ea"/>
                <a:ea typeface="+mn-ea"/>
                <a:cs typeface="Times New Roman" panose="02020603050405020304" pitchFamily="18" charset="0"/>
              </a:rPr>
              <a:t>回の実証実験を成功していることもあり、ドローンに対する市民認知度も向上してきています。</a:t>
            </a:r>
          </a:p>
          <a:p>
            <a:pPr algn="just"/>
            <a:r>
              <a:rPr lang="ja-JP" altLang="ja-JP" sz="1400" kern="100" dirty="0">
                <a:effectLst/>
                <a:latin typeface="+mn-ea"/>
                <a:ea typeface="+mn-ea"/>
                <a:cs typeface="Times New Roman" panose="02020603050405020304" pitchFamily="18" charset="0"/>
              </a:rPr>
              <a:t>また</a:t>
            </a:r>
            <a:r>
              <a:rPr lang="ja-JP" altLang="en-US" sz="1400" kern="100" dirty="0">
                <a:effectLst/>
                <a:latin typeface="+mn-ea"/>
                <a:ea typeface="+mn-ea"/>
                <a:cs typeface="Times New Roman" panose="02020603050405020304" pitchFamily="18" charset="0"/>
              </a:rPr>
              <a:t>、令和４年度</a:t>
            </a:r>
            <a:r>
              <a:rPr lang="ja-JP" altLang="ja-JP" sz="1400" kern="100" dirty="0">
                <a:effectLst/>
                <a:latin typeface="+mn-ea"/>
                <a:ea typeface="+mn-ea"/>
                <a:cs typeface="Times New Roman" panose="02020603050405020304" pitchFamily="18" charset="0"/>
              </a:rPr>
              <a:t>はより商用化に重点を置き、市内の軽貨物輸送企業や出前館とともに実証を行い、</a:t>
            </a:r>
            <a:endParaRPr lang="en-US" altLang="ja-JP" sz="1400" kern="100" dirty="0">
              <a:effectLst/>
              <a:latin typeface="+mn-ea"/>
              <a:ea typeface="+mn-ea"/>
              <a:cs typeface="Times New Roman" panose="02020603050405020304" pitchFamily="18" charset="0"/>
            </a:endParaRPr>
          </a:p>
          <a:p>
            <a:pPr algn="just"/>
            <a:r>
              <a:rPr lang="ja-JP" altLang="ja-JP" sz="1400" kern="100" dirty="0">
                <a:effectLst/>
                <a:latin typeface="+mn-ea"/>
                <a:ea typeface="+mn-ea"/>
                <a:cs typeface="Times New Roman" panose="02020603050405020304" pitchFamily="18" charset="0"/>
              </a:rPr>
              <a:t>地元パイロット育成を兼ねた人材エコシステム</a:t>
            </a:r>
            <a:r>
              <a:rPr lang="ja-JP" altLang="en-US" sz="1400" kern="100" dirty="0">
                <a:effectLst/>
                <a:latin typeface="+mn-ea"/>
                <a:ea typeface="+mn-ea"/>
                <a:cs typeface="Times New Roman" panose="02020603050405020304" pitchFamily="18" charset="0"/>
              </a:rPr>
              <a:t>の</a:t>
            </a:r>
            <a:r>
              <a:rPr lang="ja-JP" altLang="ja-JP" sz="1400" kern="100" dirty="0">
                <a:effectLst/>
                <a:latin typeface="+mn-ea"/>
                <a:ea typeface="+mn-ea"/>
                <a:cs typeface="Times New Roman" panose="02020603050405020304" pitchFamily="18" charset="0"/>
              </a:rPr>
              <a:t>構築を進めました。</a:t>
            </a:r>
          </a:p>
        </p:txBody>
      </p:sp>
      <p:sp>
        <p:nvSpPr>
          <p:cNvPr id="4" name="スライド番号プレースホルダー 3"/>
          <p:cNvSpPr>
            <a:spLocks noGrp="1"/>
          </p:cNvSpPr>
          <p:nvPr>
            <p:ph type="sldNum" sz="quarter" idx="5"/>
          </p:nvPr>
        </p:nvSpPr>
        <p:spPr/>
        <p:txBody>
          <a:bodyPr/>
          <a:lstStyle/>
          <a:p>
            <a:fld id="{0B6F6E36-78C2-4CB5-B417-E2C88086CD0A}" type="slidenum">
              <a:rPr lang="ja-JP" altLang="en-US" smtClean="0"/>
              <a:pPr/>
              <a:t>8</a:t>
            </a:fld>
            <a:endParaRPr lang="ja-JP" altLang="en-US"/>
          </a:p>
        </p:txBody>
      </p:sp>
      <p:sp>
        <p:nvSpPr>
          <p:cNvPr id="6" name="スライド イメージ プレースホルダー 5"/>
          <p:cNvSpPr>
            <a:spLocks noGrp="1" noRot="1" noChangeAspect="1"/>
          </p:cNvSpPr>
          <p:nvPr>
            <p:ph type="sldImg"/>
          </p:nvPr>
        </p:nvSpPr>
        <p:spPr/>
      </p:sp>
    </p:spTree>
    <p:extLst>
      <p:ext uri="{BB962C8B-B14F-4D97-AF65-F5344CB8AC3E}">
        <p14:creationId xmlns:p14="http://schemas.microsoft.com/office/powerpoint/2010/main" val="4243662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z="1400" dirty="0"/>
              <a:t>最後は、「ウオーキングトランスフォーメーション」です。</a:t>
            </a:r>
            <a:endParaRPr lang="en-US" altLang="ja-JP" sz="1400" dirty="0"/>
          </a:p>
          <a:p>
            <a:endParaRPr lang="ja-JP" altLang="en-US" sz="1400" dirty="0"/>
          </a:p>
          <a:p>
            <a:r>
              <a:rPr lang="ja-JP" altLang="en-US" sz="1400" dirty="0"/>
              <a:t>「歩くこと」に着目したもので、正しく歩くにための、正しい視線と姿勢を、ウエアラブルデバイスを通して、双方向の音声通信を行い、遠隔地からウオーキングの指導を行うというものです。</a:t>
            </a:r>
            <a:endParaRPr lang="en-US" altLang="ja-JP" sz="1400" dirty="0"/>
          </a:p>
          <a:p>
            <a:r>
              <a:rPr lang="ja-JP" altLang="en-US" sz="1400" dirty="0"/>
              <a:t>視線と姿勢を可視化することにより、正しく歩くＤＸを推進するプロジェクトとなっています。</a:t>
            </a:r>
            <a:endParaRPr lang="en-US" altLang="ja-JP" sz="1400" dirty="0"/>
          </a:p>
        </p:txBody>
      </p:sp>
      <p:sp>
        <p:nvSpPr>
          <p:cNvPr id="4" name="スライド番号プレースホルダー 3"/>
          <p:cNvSpPr>
            <a:spLocks noGrp="1"/>
          </p:cNvSpPr>
          <p:nvPr>
            <p:ph type="sldNum" sz="quarter" idx="5"/>
          </p:nvPr>
        </p:nvSpPr>
        <p:spPr/>
        <p:txBody>
          <a:bodyPr/>
          <a:lstStyle/>
          <a:p>
            <a:fld id="{0B6F6E36-78C2-4CB5-B417-E2C88086CD0A}" type="slidenum">
              <a:rPr lang="ja-JP" altLang="en-US" smtClean="0"/>
              <a:pPr/>
              <a:t>9</a:t>
            </a:fld>
            <a:endParaRPr lang="ja-JP" altLang="en-US"/>
          </a:p>
        </p:txBody>
      </p:sp>
      <p:sp>
        <p:nvSpPr>
          <p:cNvPr id="6" name="スライド イメージ プレースホルダー 5"/>
          <p:cNvSpPr>
            <a:spLocks noGrp="1" noRot="1" noChangeAspect="1"/>
          </p:cNvSpPr>
          <p:nvPr>
            <p:ph type="sldImg"/>
          </p:nvPr>
        </p:nvSpPr>
        <p:spPr/>
      </p:sp>
    </p:spTree>
    <p:extLst>
      <p:ext uri="{BB962C8B-B14F-4D97-AF65-F5344CB8AC3E}">
        <p14:creationId xmlns:p14="http://schemas.microsoft.com/office/powerpoint/2010/main" val="1222306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8403EBE-C610-4493-AC0A-88215D5BF8D4}" type="datetimeFigureOut">
              <a:rPr kumimoji="1" lang="ja-JP" altLang="en-US" smtClean="0"/>
              <a:t>2023/5/19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4FBA67-AAC9-4D90-9FC1-37184A4A8A72}" type="slidenum">
              <a:rPr kumimoji="1" lang="ja-JP" altLang="en-US" smtClean="0"/>
              <a:t>‹#›</a:t>
            </a:fld>
            <a:endParaRPr kumimoji="1" lang="ja-JP" altLang="en-US"/>
          </a:p>
        </p:txBody>
      </p:sp>
    </p:spTree>
    <p:extLst>
      <p:ext uri="{BB962C8B-B14F-4D97-AF65-F5344CB8AC3E}">
        <p14:creationId xmlns:p14="http://schemas.microsoft.com/office/powerpoint/2010/main" val="2429429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8403EBE-C610-4493-AC0A-88215D5BF8D4}" type="datetimeFigureOut">
              <a:rPr kumimoji="1" lang="ja-JP" altLang="en-US" smtClean="0"/>
              <a:t>2023/5/19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4FBA67-AAC9-4D90-9FC1-37184A4A8A72}" type="slidenum">
              <a:rPr kumimoji="1" lang="ja-JP" altLang="en-US" smtClean="0"/>
              <a:t>‹#›</a:t>
            </a:fld>
            <a:endParaRPr kumimoji="1" lang="ja-JP" altLang="en-US"/>
          </a:p>
        </p:txBody>
      </p:sp>
    </p:spTree>
    <p:extLst>
      <p:ext uri="{BB962C8B-B14F-4D97-AF65-F5344CB8AC3E}">
        <p14:creationId xmlns:p14="http://schemas.microsoft.com/office/powerpoint/2010/main" val="3874002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8403EBE-C610-4493-AC0A-88215D5BF8D4}" type="datetimeFigureOut">
              <a:rPr kumimoji="1" lang="ja-JP" altLang="en-US" smtClean="0"/>
              <a:t>2023/5/19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4FBA67-AAC9-4D90-9FC1-37184A4A8A72}" type="slidenum">
              <a:rPr kumimoji="1" lang="ja-JP" altLang="en-US" smtClean="0"/>
              <a:t>‹#›</a:t>
            </a:fld>
            <a:endParaRPr kumimoji="1" lang="ja-JP" altLang="en-US"/>
          </a:p>
        </p:txBody>
      </p:sp>
    </p:spTree>
    <p:extLst>
      <p:ext uri="{BB962C8B-B14F-4D97-AF65-F5344CB8AC3E}">
        <p14:creationId xmlns:p14="http://schemas.microsoft.com/office/powerpoint/2010/main" val="1507231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8403EBE-C610-4493-AC0A-88215D5BF8D4}" type="datetimeFigureOut">
              <a:rPr kumimoji="1" lang="ja-JP" altLang="en-US" smtClean="0"/>
              <a:t>2023/5/19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4FBA67-AAC9-4D90-9FC1-37184A4A8A72}" type="slidenum">
              <a:rPr kumimoji="1" lang="ja-JP" altLang="en-US" smtClean="0"/>
              <a:t>‹#›</a:t>
            </a:fld>
            <a:endParaRPr kumimoji="1" lang="ja-JP" altLang="en-US"/>
          </a:p>
        </p:txBody>
      </p:sp>
    </p:spTree>
    <p:extLst>
      <p:ext uri="{BB962C8B-B14F-4D97-AF65-F5344CB8AC3E}">
        <p14:creationId xmlns:p14="http://schemas.microsoft.com/office/powerpoint/2010/main" val="3131639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8403EBE-C610-4493-AC0A-88215D5BF8D4}" type="datetimeFigureOut">
              <a:rPr kumimoji="1" lang="ja-JP" altLang="en-US" smtClean="0"/>
              <a:t>2023/5/19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4FBA67-AAC9-4D90-9FC1-37184A4A8A72}" type="slidenum">
              <a:rPr kumimoji="1" lang="ja-JP" altLang="en-US" smtClean="0"/>
              <a:t>‹#›</a:t>
            </a:fld>
            <a:endParaRPr kumimoji="1" lang="ja-JP" altLang="en-US"/>
          </a:p>
        </p:txBody>
      </p:sp>
    </p:spTree>
    <p:extLst>
      <p:ext uri="{BB962C8B-B14F-4D97-AF65-F5344CB8AC3E}">
        <p14:creationId xmlns:p14="http://schemas.microsoft.com/office/powerpoint/2010/main" val="2953370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8403EBE-C610-4493-AC0A-88215D5BF8D4}" type="datetimeFigureOut">
              <a:rPr kumimoji="1" lang="ja-JP" altLang="en-US" smtClean="0"/>
              <a:t>2023/5/19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74FBA67-AAC9-4D90-9FC1-37184A4A8A72}" type="slidenum">
              <a:rPr kumimoji="1" lang="ja-JP" altLang="en-US" smtClean="0"/>
              <a:t>‹#›</a:t>
            </a:fld>
            <a:endParaRPr kumimoji="1" lang="ja-JP" altLang="en-US"/>
          </a:p>
        </p:txBody>
      </p:sp>
    </p:spTree>
    <p:extLst>
      <p:ext uri="{BB962C8B-B14F-4D97-AF65-F5344CB8AC3E}">
        <p14:creationId xmlns:p14="http://schemas.microsoft.com/office/powerpoint/2010/main" val="3014189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8403EBE-C610-4493-AC0A-88215D5BF8D4}" type="datetimeFigureOut">
              <a:rPr kumimoji="1" lang="ja-JP" altLang="en-US" smtClean="0"/>
              <a:t>2023/5/19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74FBA67-AAC9-4D90-9FC1-37184A4A8A72}" type="slidenum">
              <a:rPr kumimoji="1" lang="ja-JP" altLang="en-US" smtClean="0"/>
              <a:t>‹#›</a:t>
            </a:fld>
            <a:endParaRPr kumimoji="1" lang="ja-JP" altLang="en-US"/>
          </a:p>
        </p:txBody>
      </p:sp>
    </p:spTree>
    <p:extLst>
      <p:ext uri="{BB962C8B-B14F-4D97-AF65-F5344CB8AC3E}">
        <p14:creationId xmlns:p14="http://schemas.microsoft.com/office/powerpoint/2010/main" val="212822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8403EBE-C610-4493-AC0A-88215D5BF8D4}" type="datetimeFigureOut">
              <a:rPr kumimoji="1" lang="ja-JP" altLang="en-US" smtClean="0"/>
              <a:t>2023/5/19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74FBA67-AAC9-4D90-9FC1-37184A4A8A72}" type="slidenum">
              <a:rPr kumimoji="1" lang="ja-JP" altLang="en-US" smtClean="0"/>
              <a:t>‹#›</a:t>
            </a:fld>
            <a:endParaRPr kumimoji="1" lang="ja-JP" altLang="en-US"/>
          </a:p>
        </p:txBody>
      </p:sp>
    </p:spTree>
    <p:extLst>
      <p:ext uri="{BB962C8B-B14F-4D97-AF65-F5344CB8AC3E}">
        <p14:creationId xmlns:p14="http://schemas.microsoft.com/office/powerpoint/2010/main" val="1459183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403EBE-C610-4493-AC0A-88215D5BF8D4}" type="datetimeFigureOut">
              <a:rPr kumimoji="1" lang="ja-JP" altLang="en-US" smtClean="0"/>
              <a:t>2023/5/19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74FBA67-AAC9-4D90-9FC1-37184A4A8A72}" type="slidenum">
              <a:rPr kumimoji="1" lang="ja-JP" altLang="en-US" smtClean="0"/>
              <a:t>‹#›</a:t>
            </a:fld>
            <a:endParaRPr kumimoji="1" lang="ja-JP" altLang="en-US"/>
          </a:p>
        </p:txBody>
      </p:sp>
    </p:spTree>
    <p:extLst>
      <p:ext uri="{BB962C8B-B14F-4D97-AF65-F5344CB8AC3E}">
        <p14:creationId xmlns:p14="http://schemas.microsoft.com/office/powerpoint/2010/main" val="2635259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8403EBE-C610-4493-AC0A-88215D5BF8D4}" type="datetimeFigureOut">
              <a:rPr kumimoji="1" lang="ja-JP" altLang="en-US" smtClean="0"/>
              <a:t>2023/5/19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74FBA67-AAC9-4D90-9FC1-37184A4A8A72}" type="slidenum">
              <a:rPr kumimoji="1" lang="ja-JP" altLang="en-US" smtClean="0"/>
              <a:t>‹#›</a:t>
            </a:fld>
            <a:endParaRPr kumimoji="1" lang="ja-JP" altLang="en-US"/>
          </a:p>
        </p:txBody>
      </p:sp>
    </p:spTree>
    <p:extLst>
      <p:ext uri="{BB962C8B-B14F-4D97-AF65-F5344CB8AC3E}">
        <p14:creationId xmlns:p14="http://schemas.microsoft.com/office/powerpoint/2010/main" val="1828768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8403EBE-C610-4493-AC0A-88215D5BF8D4}" type="datetimeFigureOut">
              <a:rPr kumimoji="1" lang="ja-JP" altLang="en-US" smtClean="0"/>
              <a:t>2023/5/19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74FBA67-AAC9-4D90-9FC1-37184A4A8A72}" type="slidenum">
              <a:rPr kumimoji="1" lang="ja-JP" altLang="en-US" smtClean="0"/>
              <a:t>‹#›</a:t>
            </a:fld>
            <a:endParaRPr kumimoji="1" lang="ja-JP" altLang="en-US"/>
          </a:p>
        </p:txBody>
      </p:sp>
    </p:spTree>
    <p:extLst>
      <p:ext uri="{BB962C8B-B14F-4D97-AF65-F5344CB8AC3E}">
        <p14:creationId xmlns:p14="http://schemas.microsoft.com/office/powerpoint/2010/main" val="2814631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403EBE-C610-4493-AC0A-88215D5BF8D4}" type="datetimeFigureOut">
              <a:rPr kumimoji="1" lang="ja-JP" altLang="en-US" smtClean="0"/>
              <a:t>2023/5/19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4FBA67-AAC9-4D90-9FC1-37184A4A8A72}" type="slidenum">
              <a:rPr kumimoji="1" lang="ja-JP" altLang="en-US" smtClean="0"/>
              <a:t>‹#›</a:t>
            </a:fld>
            <a:endParaRPr kumimoji="1" lang="ja-JP" altLang="en-US"/>
          </a:p>
        </p:txBody>
      </p:sp>
    </p:spTree>
    <p:extLst>
      <p:ext uri="{BB962C8B-B14F-4D97-AF65-F5344CB8AC3E}">
        <p14:creationId xmlns:p14="http://schemas.microsoft.com/office/powerpoint/2010/main" val="139609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7EEFD208-C5DD-558C-10C9-C29FA2BC8C76}"/>
              </a:ext>
            </a:extLst>
          </p:cNvPr>
          <p:cNvGrpSpPr/>
          <p:nvPr/>
        </p:nvGrpSpPr>
        <p:grpSpPr>
          <a:xfrm>
            <a:off x="7964593" y="941923"/>
            <a:ext cx="752957" cy="254044"/>
            <a:chOff x="6868371" y="687833"/>
            <a:chExt cx="993667" cy="338725"/>
          </a:xfrm>
        </p:grpSpPr>
        <p:sp>
          <p:nvSpPr>
            <p:cNvPr id="4" name="テキスト ボックス 3">
              <a:extLst>
                <a:ext uri="{FF2B5EF4-FFF2-40B4-BE49-F238E27FC236}">
                  <a16:creationId xmlns:a16="http://schemas.microsoft.com/office/drawing/2014/main" id="{38F1B81C-9165-D0B2-9BC6-01E8D8E5F097}"/>
                </a:ext>
              </a:extLst>
            </p:cNvPr>
            <p:cNvSpPr txBox="1"/>
            <p:nvPr/>
          </p:nvSpPr>
          <p:spPr>
            <a:xfrm>
              <a:off x="7085240" y="687833"/>
              <a:ext cx="776798" cy="338725"/>
            </a:xfrm>
            <a:prstGeom prst="rect">
              <a:avLst/>
            </a:prstGeom>
            <a:noFill/>
          </p:spPr>
          <p:txBody>
            <a:bodyPr wrap="none" rtlCol="0">
              <a:spAutoFit/>
            </a:bodyPr>
            <a:lstStyle/>
            <a:p>
              <a:pPr algn="ctr"/>
              <a:r>
                <a:rPr lang="ja-JP" altLang="en-US" sz="1051" dirty="0">
                  <a:solidFill>
                    <a:prstClr val="black"/>
                  </a:solidFill>
                  <a:latin typeface="BIZ UDPゴシック" panose="020B0400000000000000" pitchFamily="50" charset="-128"/>
                  <a:ea typeface="BIZ UDPゴシック" panose="020B0400000000000000" pitchFamily="50" charset="-128"/>
                </a:rPr>
                <a:t>新潟市</a:t>
              </a:r>
            </a:p>
          </p:txBody>
        </p:sp>
        <p:pic>
          <p:nvPicPr>
            <p:cNvPr id="5" name="Picture 2">
              <a:extLst>
                <a:ext uri="{FF2B5EF4-FFF2-40B4-BE49-F238E27FC236}">
                  <a16:creationId xmlns:a16="http://schemas.microsoft.com/office/drawing/2014/main" id="{12917865-8ADC-C16A-A65B-B03AD24DF841}"/>
                </a:ext>
              </a:extLst>
            </p:cNvPr>
            <p:cNvPicPr>
              <a:picLocks noChangeAspect="1" noChangeArrowheads="1"/>
            </p:cNvPicPr>
            <p:nvPr/>
          </p:nvPicPr>
          <p:blipFill>
            <a:blip r:embed="rId3" cstate="print"/>
            <a:srcRect/>
            <a:stretch>
              <a:fillRect/>
            </a:stretch>
          </p:blipFill>
          <p:spPr bwMode="auto">
            <a:xfrm>
              <a:off x="6868371" y="693109"/>
              <a:ext cx="299048" cy="297225"/>
            </a:xfrm>
            <a:prstGeom prst="rect">
              <a:avLst/>
            </a:prstGeom>
            <a:noFill/>
          </p:spPr>
        </p:pic>
      </p:grpSp>
      <p:sp>
        <p:nvSpPr>
          <p:cNvPr id="6" name="テキスト ボックス 5">
            <a:extLst>
              <a:ext uri="{FF2B5EF4-FFF2-40B4-BE49-F238E27FC236}">
                <a16:creationId xmlns:a16="http://schemas.microsoft.com/office/drawing/2014/main" id="{75EA6D2D-80E5-6A56-D5AE-AA50FFB97720}"/>
              </a:ext>
            </a:extLst>
          </p:cNvPr>
          <p:cNvSpPr txBox="1"/>
          <p:nvPr/>
        </p:nvSpPr>
        <p:spPr>
          <a:xfrm>
            <a:off x="1914871" y="3118105"/>
            <a:ext cx="5314275" cy="707886"/>
          </a:xfrm>
          <a:prstGeom prst="rect">
            <a:avLst/>
          </a:prstGeom>
          <a:noFill/>
        </p:spPr>
        <p:txBody>
          <a:bodyPr wrap="none" rtlCol="0">
            <a:spAutoFit/>
          </a:bodyPr>
          <a:lstStyle/>
          <a:p>
            <a:pPr algn="ctr"/>
            <a:r>
              <a:rPr lang="ja-JP" altLang="en-US" sz="4000" b="1" dirty="0">
                <a:solidFill>
                  <a:prstClr val="black"/>
                </a:solidFill>
                <a:effectLst>
                  <a:outerShdw blurRad="38100" dist="38100" dir="2700000" algn="tl">
                    <a:srgbClr val="000000">
                      <a:alpha val="43137"/>
                    </a:srgbClr>
                  </a:outerShdw>
                </a:effectLst>
              </a:rPr>
              <a:t>ＤＸプラットフォーム</a:t>
            </a:r>
          </a:p>
        </p:txBody>
      </p:sp>
      <p:cxnSp>
        <p:nvCxnSpPr>
          <p:cNvPr id="7" name="直線コネクタ 6"/>
          <p:cNvCxnSpPr/>
          <p:nvPr/>
        </p:nvCxnSpPr>
        <p:spPr>
          <a:xfrm>
            <a:off x="265726" y="1479840"/>
            <a:ext cx="8802081"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52FCA066-8424-4058-96BC-9211E8B8F089}" type="slidenum">
              <a:rPr kumimoji="1" lang="ja-JP" altLang="en-US" smtClean="0">
                <a:solidFill>
                  <a:prstClr val="black">
                    <a:tint val="75000"/>
                  </a:prstClr>
                </a:solidFill>
              </a:rPr>
              <a:pPr/>
              <a:t>1</a:t>
            </a:fld>
            <a:endParaRPr kumimoji="1" lang="ja-JP" altLang="en-US">
              <a:solidFill>
                <a:prstClr val="black">
                  <a:tint val="75000"/>
                </a:prstClr>
              </a:solidFill>
            </a:endParaRPr>
          </a:p>
        </p:txBody>
      </p:sp>
    </p:spTree>
    <p:extLst>
      <p:ext uri="{BB962C8B-B14F-4D97-AF65-F5344CB8AC3E}">
        <p14:creationId xmlns:p14="http://schemas.microsoft.com/office/powerpoint/2010/main" val="4239156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52FCA066-8424-4058-96BC-9211E8B8F089}" type="slidenum">
              <a:rPr kumimoji="1" lang="ja-JP" altLang="en-US" smtClean="0">
                <a:solidFill>
                  <a:prstClr val="black">
                    <a:tint val="75000"/>
                  </a:prstClr>
                </a:solidFill>
              </a:rPr>
              <a:pPr/>
              <a:t>10</a:t>
            </a:fld>
            <a:endParaRPr kumimoji="1" lang="ja-JP" altLang="en-US">
              <a:solidFill>
                <a:prstClr val="black">
                  <a:tint val="75000"/>
                </a:prstClr>
              </a:solidFill>
            </a:endParaRPr>
          </a:p>
        </p:txBody>
      </p:sp>
      <p:pic>
        <p:nvPicPr>
          <p:cNvPr id="5" name="図 4"/>
          <p:cNvPicPr>
            <a:picLocks noChangeAspect="1"/>
          </p:cNvPicPr>
          <p:nvPr/>
        </p:nvPicPr>
        <p:blipFill>
          <a:blip r:embed="rId3"/>
          <a:stretch>
            <a:fillRect/>
          </a:stretch>
        </p:blipFill>
        <p:spPr>
          <a:xfrm>
            <a:off x="920488" y="1216147"/>
            <a:ext cx="7303023" cy="4425705"/>
          </a:xfrm>
          <a:prstGeom prst="rect">
            <a:avLst/>
          </a:prstGeom>
        </p:spPr>
      </p:pic>
    </p:spTree>
    <p:extLst>
      <p:ext uri="{BB962C8B-B14F-4D97-AF65-F5344CB8AC3E}">
        <p14:creationId xmlns:p14="http://schemas.microsoft.com/office/powerpoint/2010/main" val="2086326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線コネクタ 16"/>
          <p:cNvCxnSpPr/>
          <p:nvPr/>
        </p:nvCxnSpPr>
        <p:spPr>
          <a:xfrm>
            <a:off x="449582" y="3268980"/>
            <a:ext cx="5314951" cy="0"/>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441960" y="2918460"/>
            <a:ext cx="5256000" cy="0"/>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 name="直線コネクタ 2"/>
          <p:cNvCxnSpPr/>
          <p:nvPr/>
        </p:nvCxnSpPr>
        <p:spPr>
          <a:xfrm>
            <a:off x="438415" y="2567940"/>
            <a:ext cx="7956000" cy="0"/>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2" name="コンテンツ プレースホルダー 2"/>
          <p:cNvSpPr>
            <a:spLocks noGrp="1"/>
          </p:cNvSpPr>
          <p:nvPr>
            <p:ph idx="1"/>
          </p:nvPr>
        </p:nvSpPr>
        <p:spPr>
          <a:xfrm>
            <a:off x="343168" y="1921669"/>
            <a:ext cx="8562243" cy="1454952"/>
          </a:xfrm>
        </p:spPr>
        <p:txBody>
          <a:bodyPr>
            <a:normAutofit/>
          </a:bodyPr>
          <a:lstStyle/>
          <a:p>
            <a:pPr marL="0" indent="0">
              <a:lnSpc>
                <a:spcPct val="100000"/>
              </a:lnSpc>
              <a:spcBef>
                <a:spcPts val="0"/>
              </a:spcBef>
              <a:spcAft>
                <a:spcPts val="600"/>
              </a:spcAft>
              <a:buNone/>
            </a:pPr>
            <a:r>
              <a:rPr lang="ja-JP" altLang="en-US" sz="1800" b="1" dirty="0">
                <a:latin typeface="BIZ UDPゴシック" panose="020B0400000000000000" pitchFamily="50" charset="-128"/>
                <a:ea typeface="BIZ UDPゴシック" panose="020B0400000000000000" pitchFamily="50" charset="-128"/>
              </a:rPr>
              <a:t>市内外の企業が会員として参画できる共創型コミュニティ。</a:t>
            </a:r>
            <a:endParaRPr lang="en-US" altLang="ja-JP" sz="1800" b="1" dirty="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600"/>
              </a:spcAft>
              <a:buNone/>
            </a:pPr>
            <a:r>
              <a:rPr lang="ja-JP" altLang="en-US" sz="1800" b="1" dirty="0">
                <a:latin typeface="BIZ UDPゴシック" panose="020B0400000000000000" pitchFamily="50" charset="-128"/>
                <a:ea typeface="BIZ UDPゴシック" panose="020B0400000000000000" pitchFamily="50" charset="-128"/>
              </a:rPr>
              <a:t>異業種の企業が複数で連携し、共通の課題、テーマで「プロジェクト」を立ち上げ、</a:t>
            </a:r>
            <a:endParaRPr lang="en-US" altLang="ja-JP" sz="1800" b="1" dirty="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600"/>
              </a:spcAft>
              <a:buNone/>
            </a:pPr>
            <a:r>
              <a:rPr lang="ja-JP" altLang="en-US" sz="1800" b="1" dirty="0">
                <a:latin typeface="BIZ UDPゴシック" panose="020B0400000000000000" pitchFamily="50" charset="-128"/>
                <a:ea typeface="BIZ UDPゴシック" panose="020B0400000000000000" pitchFamily="50" charset="-128"/>
              </a:rPr>
              <a:t>新たな製品やサービスの創出に向けて取り組める場。市が各会員企業の活動を支援。</a:t>
            </a:r>
            <a:endParaRPr lang="en-US" altLang="ja-JP" sz="1800" b="1" dirty="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600"/>
              </a:spcAft>
              <a:buNone/>
            </a:pPr>
            <a:r>
              <a:rPr lang="ja-JP" altLang="en-US" sz="1800" b="1" dirty="0">
                <a:latin typeface="BIZ UDPゴシック" panose="020B0400000000000000" pitchFamily="50" charset="-128"/>
                <a:ea typeface="BIZ UDPゴシック" panose="020B0400000000000000" pitchFamily="50" charset="-128"/>
              </a:rPr>
              <a:t>一連の活動を通じて、各会員企業の</a:t>
            </a:r>
            <a:r>
              <a:rPr lang="en-US" altLang="ja-JP" sz="1800" b="1" dirty="0">
                <a:latin typeface="BIZ UDPゴシック" panose="020B0400000000000000" pitchFamily="50" charset="-128"/>
                <a:ea typeface="BIZ UDPゴシック" panose="020B0400000000000000" pitchFamily="50" charset="-128"/>
              </a:rPr>
              <a:t>DX</a:t>
            </a:r>
            <a:r>
              <a:rPr lang="ja-JP" altLang="en-US" sz="1800" b="1" dirty="0">
                <a:latin typeface="BIZ UDPゴシック" panose="020B0400000000000000" pitchFamily="50" charset="-128"/>
                <a:ea typeface="BIZ UDPゴシック" panose="020B0400000000000000" pitchFamily="50" charset="-128"/>
              </a:rPr>
              <a:t>促進を目指す。</a:t>
            </a:r>
            <a:endParaRPr lang="en-US" altLang="ja-JP" sz="1800" b="1" dirty="0">
              <a:latin typeface="BIZ UDPゴシック" panose="020B0400000000000000" pitchFamily="50" charset="-128"/>
              <a:ea typeface="BIZ UDPゴシック" panose="020B0400000000000000" pitchFamily="50" charset="-128"/>
            </a:endParaRPr>
          </a:p>
        </p:txBody>
      </p:sp>
      <p:sp>
        <p:nvSpPr>
          <p:cNvPr id="8" name="スライド番号プレースホルダー 7"/>
          <p:cNvSpPr>
            <a:spLocks noGrp="1"/>
          </p:cNvSpPr>
          <p:nvPr>
            <p:ph type="sldNum" sz="quarter" idx="12"/>
          </p:nvPr>
        </p:nvSpPr>
        <p:spPr/>
        <p:txBody>
          <a:bodyPr/>
          <a:lstStyle/>
          <a:p>
            <a:fld id="{852642E7-8CAC-415F-997B-186615CB4BB7}" type="slidenum">
              <a:rPr kumimoji="1" lang="ja-JP" altLang="en-US" smtClean="0"/>
              <a:t>2</a:t>
            </a:fld>
            <a:endParaRPr kumimoji="1" lang="ja-JP" altLang="en-US"/>
          </a:p>
        </p:txBody>
      </p:sp>
      <p:pic>
        <p:nvPicPr>
          <p:cNvPr id="33" name="図 32">
            <a:extLst>
              <a:ext uri="{FF2B5EF4-FFF2-40B4-BE49-F238E27FC236}">
                <a16:creationId xmlns:a16="http://schemas.microsoft.com/office/drawing/2014/main" id="{E45EC1EE-6C4B-4610-9E37-4677E40F5901}"/>
              </a:ext>
            </a:extLst>
          </p:cNvPr>
          <p:cNvPicPr>
            <a:picLocks noChangeAspect="1"/>
          </p:cNvPicPr>
          <p:nvPr/>
        </p:nvPicPr>
        <p:blipFill>
          <a:blip r:embed="rId3"/>
          <a:stretch>
            <a:fillRect/>
          </a:stretch>
        </p:blipFill>
        <p:spPr>
          <a:xfrm>
            <a:off x="951755" y="3681423"/>
            <a:ext cx="7240495" cy="2200799"/>
          </a:xfrm>
          <a:prstGeom prst="rect">
            <a:avLst/>
          </a:prstGeom>
        </p:spPr>
      </p:pic>
      <p:sp>
        <p:nvSpPr>
          <p:cNvPr id="2" name="円/楕円 1"/>
          <p:cNvSpPr/>
          <p:nvPr/>
        </p:nvSpPr>
        <p:spPr>
          <a:xfrm>
            <a:off x="5007228" y="827287"/>
            <a:ext cx="3179507" cy="56263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sz="2000" b="1" dirty="0">
                <a:ln>
                  <a:solidFill>
                    <a:schemeClr val="bg1"/>
                  </a:solidFill>
                </a:ln>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Ｒ</a:t>
            </a:r>
            <a:r>
              <a:rPr lang="en-US" altLang="ja-JP" sz="2000" b="1" dirty="0">
                <a:ln>
                  <a:solidFill>
                    <a:schemeClr val="bg1"/>
                  </a:solidFill>
                </a:ln>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3</a:t>
            </a:r>
            <a:r>
              <a:rPr lang="ja-JP" altLang="en-US" sz="2000" b="1" dirty="0">
                <a:ln>
                  <a:solidFill>
                    <a:schemeClr val="bg1"/>
                  </a:solidFill>
                </a:ln>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年</a:t>
            </a:r>
            <a:r>
              <a:rPr lang="en-US" altLang="ja-JP" sz="2000" b="1" dirty="0">
                <a:ln>
                  <a:solidFill>
                    <a:schemeClr val="bg1"/>
                  </a:solidFill>
                </a:ln>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4</a:t>
            </a:r>
            <a:r>
              <a:rPr lang="ja-JP" altLang="en-US" sz="2000" b="1" dirty="0">
                <a:ln>
                  <a:solidFill>
                    <a:schemeClr val="bg1"/>
                  </a:solidFill>
                </a:ln>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月スタート</a:t>
            </a:r>
          </a:p>
        </p:txBody>
      </p:sp>
      <p:sp>
        <p:nvSpPr>
          <p:cNvPr id="21" name="テキスト ボックス 20"/>
          <p:cNvSpPr txBox="1"/>
          <p:nvPr/>
        </p:nvSpPr>
        <p:spPr>
          <a:xfrm flipH="1">
            <a:off x="1285631" y="815898"/>
            <a:ext cx="4668231" cy="553998"/>
          </a:xfrm>
          <a:prstGeom prst="rect">
            <a:avLst/>
          </a:prstGeom>
          <a:noFill/>
        </p:spPr>
        <p:txBody>
          <a:bodyPr wrap="square" rtlCol="0">
            <a:spAutoFit/>
          </a:bodyPr>
          <a:lstStyle/>
          <a:p>
            <a:r>
              <a:rPr lang="en-US" altLang="ja-JP" sz="3000" b="1" dirty="0">
                <a:solidFill>
                  <a:schemeClr val="tx1">
                    <a:lumMod val="75000"/>
                    <a:lumOff val="2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DX</a:t>
            </a:r>
            <a:r>
              <a:rPr lang="ja-JP" altLang="en-US" sz="3000" b="1" dirty="0">
                <a:solidFill>
                  <a:schemeClr val="tx1">
                    <a:lumMod val="75000"/>
                    <a:lumOff val="2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プラットフォーム</a:t>
            </a:r>
            <a:endParaRPr lang="en-US" altLang="ja-JP" dirty="0">
              <a:solidFill>
                <a:schemeClr val="tx1">
                  <a:lumMod val="75000"/>
                  <a:lumOff val="2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cxnSp>
        <p:nvCxnSpPr>
          <p:cNvPr id="23" name="直線コネクタ 22"/>
          <p:cNvCxnSpPr/>
          <p:nvPr/>
        </p:nvCxnSpPr>
        <p:spPr>
          <a:xfrm>
            <a:off x="265726" y="1479840"/>
            <a:ext cx="8802081"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pic>
        <p:nvPicPr>
          <p:cNvPr id="13" name="図 11">
            <a:extLst>
              <a:ext uri="{FF2B5EF4-FFF2-40B4-BE49-F238E27FC236}">
                <a16:creationId xmlns:a16="http://schemas.microsoft.com/office/drawing/2014/main" id="{4A3D9B73-37C0-A84B-D9CA-000DA4C7871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655" y="271573"/>
            <a:ext cx="1305577" cy="61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2021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4EDF8453-38A4-FD40-5936-F8DCBEB0B5F8}"/>
              </a:ext>
            </a:extLst>
          </p:cNvPr>
          <p:cNvCxnSpPr/>
          <p:nvPr/>
        </p:nvCxnSpPr>
        <p:spPr>
          <a:xfrm>
            <a:off x="5306955" y="4164605"/>
            <a:ext cx="1656000"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 name="直線コネクタ 3"/>
          <p:cNvCxnSpPr/>
          <p:nvPr/>
        </p:nvCxnSpPr>
        <p:spPr>
          <a:xfrm>
            <a:off x="5270376" y="2910011"/>
            <a:ext cx="2160000"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5306955" y="5546693"/>
            <a:ext cx="1656000"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491410" y="1918120"/>
            <a:ext cx="8161193" cy="3770263"/>
          </a:xfrm>
          <a:prstGeom prst="rect">
            <a:avLst/>
          </a:prstGeom>
          <a:noFill/>
        </p:spPr>
        <p:txBody>
          <a:bodyPr wrap="square" rtlCol="0">
            <a:spAutoFit/>
          </a:bodyPr>
          <a:lstStyle/>
          <a:p>
            <a:pPr>
              <a:spcAft>
                <a:spcPts val="1800"/>
              </a:spcAft>
            </a:pPr>
            <a:r>
              <a:rPr lang="ja-JP" altLang="en-US" sz="4051" dirty="0">
                <a:latin typeface="BIZ UDPゴシック" panose="020B0400000000000000" pitchFamily="50" charset="-128"/>
                <a:ea typeface="BIZ UDPゴシック" panose="020B0400000000000000" pitchFamily="50" charset="-128"/>
              </a:rPr>
              <a:t>会 員 数　　　　　　　　</a:t>
            </a:r>
            <a:r>
              <a:rPr lang="en-US" altLang="ja-JP" sz="6600" b="1" dirty="0">
                <a:latin typeface="BIZ UDPゴシック" panose="020B0400000000000000" pitchFamily="50" charset="-128"/>
                <a:ea typeface="BIZ UDPゴシック" panose="020B0400000000000000" pitchFamily="50" charset="-128"/>
              </a:rPr>
              <a:t>6</a:t>
            </a:r>
            <a:r>
              <a:rPr lang="ja-JP" altLang="en-US" sz="6600" b="1" dirty="0">
                <a:latin typeface="BIZ UDPゴシック" panose="020B0400000000000000" pitchFamily="50" charset="-128"/>
                <a:ea typeface="BIZ UDPゴシック" panose="020B0400000000000000" pitchFamily="50" charset="-128"/>
              </a:rPr>
              <a:t>３社</a:t>
            </a:r>
            <a:endParaRPr lang="en-US" altLang="ja-JP" sz="6600" b="1" dirty="0">
              <a:latin typeface="BIZ UDPゴシック" panose="020B0400000000000000" pitchFamily="50" charset="-128"/>
              <a:ea typeface="BIZ UDPゴシック" panose="020B0400000000000000" pitchFamily="50" charset="-128"/>
            </a:endParaRPr>
          </a:p>
          <a:p>
            <a:pPr>
              <a:spcAft>
                <a:spcPts val="1200"/>
              </a:spcAft>
            </a:pPr>
            <a:r>
              <a:rPr lang="ja-JP" altLang="en-US" sz="4051" dirty="0">
                <a:latin typeface="BIZ UDPゴシック" panose="020B0400000000000000" pitchFamily="50" charset="-128"/>
                <a:ea typeface="BIZ UDPゴシック" panose="020B0400000000000000" pitchFamily="50" charset="-128"/>
              </a:rPr>
              <a:t>プロジェクト数　</a:t>
            </a:r>
            <a:r>
              <a:rPr lang="ja-JP" altLang="en-US" sz="2400" dirty="0">
                <a:latin typeface="BIZ UDPゴシック" panose="020B0400000000000000" pitchFamily="50" charset="-128"/>
                <a:ea typeface="BIZ UDPゴシック" panose="020B0400000000000000" pitchFamily="50" charset="-128"/>
              </a:rPr>
              <a:t>Ｒ</a:t>
            </a:r>
            <a:r>
              <a:rPr lang="en-US" altLang="ja-JP" sz="2400" dirty="0">
                <a:latin typeface="BIZ UDPゴシック" panose="020B0400000000000000" pitchFamily="50" charset="-128"/>
                <a:ea typeface="BIZ UDPゴシック" panose="020B0400000000000000" pitchFamily="50" charset="-128"/>
              </a:rPr>
              <a:t>3</a:t>
            </a:r>
            <a:r>
              <a:rPr lang="ja-JP" altLang="en-US" sz="2400" dirty="0">
                <a:latin typeface="BIZ UDPゴシック" panose="020B0400000000000000" pitchFamily="50" charset="-128"/>
                <a:ea typeface="BIZ UDPゴシック" panose="020B0400000000000000" pitchFamily="50" charset="-128"/>
              </a:rPr>
              <a:t>年度 </a:t>
            </a:r>
            <a:r>
              <a:rPr lang="en-US" altLang="ja-JP" sz="6600" b="1" dirty="0">
                <a:latin typeface="BIZ UDPゴシック" panose="020B0400000000000000" pitchFamily="50" charset="-128"/>
                <a:ea typeface="BIZ UDPゴシック" panose="020B0400000000000000" pitchFamily="50" charset="-128"/>
              </a:rPr>
              <a:t>7</a:t>
            </a:r>
            <a:r>
              <a:rPr lang="ja-JP" altLang="en-US" sz="6600" b="1" dirty="0">
                <a:latin typeface="BIZ UDPゴシック" panose="020B0400000000000000" pitchFamily="50" charset="-128"/>
                <a:ea typeface="BIZ UDPゴシック" panose="020B0400000000000000" pitchFamily="50" charset="-128"/>
              </a:rPr>
              <a:t>件</a:t>
            </a:r>
            <a:endParaRPr lang="en-US" altLang="ja-JP" sz="6600" b="1" dirty="0">
              <a:latin typeface="BIZ UDPゴシック" panose="020B0400000000000000" pitchFamily="50" charset="-128"/>
              <a:ea typeface="BIZ UDPゴシック" panose="020B0400000000000000" pitchFamily="50" charset="-128"/>
            </a:endParaRPr>
          </a:p>
          <a:p>
            <a:pPr>
              <a:spcBef>
                <a:spcPts val="1200"/>
              </a:spcBef>
            </a:pPr>
            <a:r>
              <a:rPr lang="ja-JP" altLang="en-US" sz="7200" b="1"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Ｒ</a:t>
            </a:r>
            <a:r>
              <a:rPr lang="en-US" altLang="ja-JP" sz="2400" dirty="0">
                <a:latin typeface="BIZ UDPゴシック" panose="020B0400000000000000" pitchFamily="50" charset="-128"/>
                <a:ea typeface="BIZ UDPゴシック" panose="020B0400000000000000" pitchFamily="50" charset="-128"/>
              </a:rPr>
              <a:t>4</a:t>
            </a:r>
            <a:r>
              <a:rPr lang="ja-JP" altLang="en-US" sz="2400" dirty="0">
                <a:latin typeface="BIZ UDPゴシック" panose="020B0400000000000000" pitchFamily="50" charset="-128"/>
                <a:ea typeface="BIZ UDPゴシック" panose="020B0400000000000000" pitchFamily="50" charset="-128"/>
              </a:rPr>
              <a:t>年度 </a:t>
            </a:r>
            <a:r>
              <a:rPr lang="ja-JP" altLang="en-US" sz="6600" b="1" dirty="0">
                <a:latin typeface="BIZ UDPゴシック" panose="020B0400000000000000" pitchFamily="50" charset="-128"/>
                <a:ea typeface="BIZ UDPゴシック" panose="020B0400000000000000" pitchFamily="50" charset="-128"/>
              </a:rPr>
              <a:t>３件</a:t>
            </a:r>
          </a:p>
        </p:txBody>
      </p:sp>
      <p:sp>
        <p:nvSpPr>
          <p:cNvPr id="12" name="テキスト ボックス 11"/>
          <p:cNvSpPr txBox="1"/>
          <p:nvPr/>
        </p:nvSpPr>
        <p:spPr>
          <a:xfrm>
            <a:off x="7193053" y="5738027"/>
            <a:ext cx="1444626" cy="300210"/>
          </a:xfrm>
          <a:prstGeom prst="rect">
            <a:avLst/>
          </a:prstGeom>
          <a:noFill/>
        </p:spPr>
        <p:txBody>
          <a:bodyPr wrap="none" rtlCol="0">
            <a:spAutoFit/>
          </a:bodyPr>
          <a:lstStyle/>
          <a:p>
            <a:r>
              <a:rPr lang="en-US" altLang="ja-JP" sz="1351" dirty="0">
                <a:latin typeface="BIZ UDPゴシック" panose="020B0400000000000000" pitchFamily="50" charset="-128"/>
                <a:ea typeface="BIZ UDPゴシック" panose="020B0400000000000000" pitchFamily="50" charset="-128"/>
              </a:rPr>
              <a:t>R5</a:t>
            </a:r>
            <a:r>
              <a:rPr lang="ja-JP" altLang="en-US" sz="1351" dirty="0">
                <a:latin typeface="BIZ UDPゴシック" panose="020B0400000000000000" pitchFamily="50" charset="-128"/>
                <a:ea typeface="BIZ UDPゴシック" panose="020B0400000000000000" pitchFamily="50" charset="-128"/>
              </a:rPr>
              <a:t>年</a:t>
            </a:r>
            <a:r>
              <a:rPr lang="en-US" altLang="ja-JP" sz="1351" dirty="0">
                <a:latin typeface="BIZ UDPゴシック" panose="020B0400000000000000" pitchFamily="50" charset="-128"/>
                <a:ea typeface="BIZ UDPゴシック" panose="020B0400000000000000" pitchFamily="50" charset="-128"/>
              </a:rPr>
              <a:t>4</a:t>
            </a:r>
            <a:r>
              <a:rPr lang="ja-JP" altLang="en-US" sz="1351" dirty="0">
                <a:latin typeface="BIZ UDPゴシック" panose="020B0400000000000000" pitchFamily="50" charset="-128"/>
                <a:ea typeface="BIZ UDPゴシック" panose="020B0400000000000000" pitchFamily="50" charset="-128"/>
              </a:rPr>
              <a:t>月末現在</a:t>
            </a:r>
          </a:p>
        </p:txBody>
      </p:sp>
      <p:sp>
        <p:nvSpPr>
          <p:cNvPr id="13" name="スライド番号プレースホルダー 12"/>
          <p:cNvSpPr>
            <a:spLocks noGrp="1"/>
          </p:cNvSpPr>
          <p:nvPr>
            <p:ph type="sldNum" sz="quarter" idx="12"/>
          </p:nvPr>
        </p:nvSpPr>
        <p:spPr>
          <a:xfrm>
            <a:off x="6681461" y="6432455"/>
            <a:ext cx="2057400" cy="273844"/>
          </a:xfrm>
        </p:spPr>
        <p:txBody>
          <a:bodyPr/>
          <a:lstStyle/>
          <a:p>
            <a:fld id="{36F4FFBC-F88B-4ABE-84BB-E619FF47C15A}" type="slidenum">
              <a:rPr kumimoji="1" lang="ja-JP" altLang="en-US" smtClean="0">
                <a:latin typeface="+mn-ea"/>
              </a:rPr>
              <a:t>3</a:t>
            </a:fld>
            <a:endParaRPr kumimoji="1" lang="ja-JP" altLang="en-US" dirty="0">
              <a:latin typeface="+mn-ea"/>
            </a:endParaRPr>
          </a:p>
        </p:txBody>
      </p:sp>
      <p:sp>
        <p:nvSpPr>
          <p:cNvPr id="15" name="テキスト ボックス 14"/>
          <p:cNvSpPr txBox="1"/>
          <p:nvPr/>
        </p:nvSpPr>
        <p:spPr>
          <a:xfrm flipH="1">
            <a:off x="265722" y="815898"/>
            <a:ext cx="4668231" cy="553998"/>
          </a:xfrm>
          <a:prstGeom prst="rect">
            <a:avLst/>
          </a:prstGeom>
          <a:noFill/>
        </p:spPr>
        <p:txBody>
          <a:bodyPr wrap="square" rtlCol="0">
            <a:spAutoFit/>
          </a:bodyPr>
          <a:lstStyle/>
          <a:p>
            <a:r>
              <a:rPr lang="en-US" altLang="ja-JP" sz="3000" b="1" dirty="0">
                <a:solidFill>
                  <a:schemeClr val="tx1">
                    <a:lumMod val="75000"/>
                    <a:lumOff val="2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DX</a:t>
            </a:r>
            <a:r>
              <a:rPr lang="ja-JP" altLang="en-US" sz="3000" b="1" dirty="0">
                <a:solidFill>
                  <a:schemeClr val="tx1">
                    <a:lumMod val="75000"/>
                    <a:lumOff val="2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プラットフォーム</a:t>
            </a:r>
            <a:endParaRPr lang="en-US" altLang="ja-JP" dirty="0">
              <a:solidFill>
                <a:schemeClr val="tx1">
                  <a:lumMod val="75000"/>
                  <a:lumOff val="2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pic>
        <p:nvPicPr>
          <p:cNvPr id="14" name="図 26">
            <a:extLst>
              <a:ext uri="{FF2B5EF4-FFF2-40B4-BE49-F238E27FC236}">
                <a16:creationId xmlns:a16="http://schemas.microsoft.com/office/drawing/2014/main" id="{5A917E1B-F928-4741-B5DE-26B9C19BE91F}"/>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227714" y="963435"/>
            <a:ext cx="745331"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テキスト ボックス 15"/>
          <p:cNvSpPr txBox="1"/>
          <p:nvPr/>
        </p:nvSpPr>
        <p:spPr>
          <a:xfrm flipH="1">
            <a:off x="9708424" y="1495026"/>
            <a:ext cx="8707320" cy="369332"/>
          </a:xfrm>
          <a:prstGeom prst="rect">
            <a:avLst/>
          </a:prstGeom>
          <a:noFill/>
        </p:spPr>
        <p:txBody>
          <a:bodyPr wrap="square" rtlCol="0">
            <a:spAutoFit/>
          </a:bodyPr>
          <a:lstStyle/>
          <a:p>
            <a:pPr marL="333366" indent="-202402">
              <a:buFont typeface="Wingdings" panose="05000000000000000000" pitchFamily="2" charset="2"/>
              <a:buChar char="Ø"/>
            </a:pPr>
            <a:r>
              <a:rPr lang="ja-JP" altLang="en-US" b="1" dirty="0">
                <a:latin typeface="BIZ UDPゴシック" panose="020B0400000000000000" pitchFamily="50" charset="-128"/>
                <a:ea typeface="BIZ UDPゴシック" panose="020B0400000000000000" pitchFamily="50" charset="-128"/>
              </a:rPr>
              <a:t>デジタル技術の活用</a:t>
            </a:r>
            <a:r>
              <a:rPr lang="ja-JP" altLang="en-US" dirty="0">
                <a:latin typeface="BIZ UDPゴシック" panose="020B0400000000000000" pitchFamily="50" charset="-128"/>
                <a:ea typeface="BIZ UDPゴシック" panose="020B0400000000000000" pitchFamily="50" charset="-128"/>
              </a:rPr>
              <a:t>と</a:t>
            </a:r>
            <a:r>
              <a:rPr lang="ja-JP" altLang="en-US" b="1" dirty="0">
                <a:latin typeface="BIZ UDPゴシック" panose="020B0400000000000000" pitchFamily="50" charset="-128"/>
                <a:ea typeface="BIZ UDPゴシック" panose="020B0400000000000000" pitchFamily="50" charset="-128"/>
              </a:rPr>
              <a:t>異業種連携</a:t>
            </a:r>
            <a:r>
              <a:rPr lang="ja-JP" altLang="en-US" dirty="0">
                <a:latin typeface="BIZ UDPゴシック" panose="020B0400000000000000" pitchFamily="50" charset="-128"/>
                <a:ea typeface="BIZ UDPゴシック" panose="020B0400000000000000" pitchFamily="50" charset="-128"/>
              </a:rPr>
              <a:t>による</a:t>
            </a:r>
            <a:r>
              <a:rPr lang="ja-JP" altLang="en-US" b="1" dirty="0">
                <a:latin typeface="BIZ UDPゴシック" panose="020B0400000000000000" pitchFamily="50" charset="-128"/>
                <a:ea typeface="BIZ UDPゴシック" panose="020B0400000000000000" pitchFamily="50" charset="-128"/>
              </a:rPr>
              <a:t>新規事業開発</a:t>
            </a:r>
            <a:r>
              <a:rPr lang="ja-JP" altLang="en-US" dirty="0">
                <a:latin typeface="BIZ UDPゴシック" panose="020B0400000000000000" pitchFamily="50" charset="-128"/>
                <a:ea typeface="BIZ UDPゴシック" panose="020B0400000000000000" pitchFamily="50" charset="-128"/>
              </a:rPr>
              <a:t>のためのプラットフォーム</a:t>
            </a:r>
          </a:p>
        </p:txBody>
      </p:sp>
      <p:cxnSp>
        <p:nvCxnSpPr>
          <p:cNvPr id="18" name="直線コネクタ 17"/>
          <p:cNvCxnSpPr/>
          <p:nvPr/>
        </p:nvCxnSpPr>
        <p:spPr>
          <a:xfrm>
            <a:off x="265726" y="1479840"/>
            <a:ext cx="8802081"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1671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2FAF02E5-12A7-463C-99CA-50384D14C7A5}"/>
              </a:ext>
            </a:extLst>
          </p:cNvPr>
          <p:cNvSpPr txBox="1"/>
          <p:nvPr/>
        </p:nvSpPr>
        <p:spPr>
          <a:xfrm>
            <a:off x="560399" y="1597701"/>
            <a:ext cx="4156907" cy="369332"/>
          </a:xfrm>
          <a:prstGeom prst="rect">
            <a:avLst/>
          </a:prstGeom>
          <a:noFill/>
        </p:spPr>
        <p:txBody>
          <a:bodyPr wrap="none" rtlCol="0">
            <a:spAutoFit/>
          </a:bodyPr>
          <a:lstStyle/>
          <a:p>
            <a:r>
              <a:rPr lang="ja-JP" altLang="en-US" dirty="0">
                <a:latin typeface="BIZ UDPゴシック" panose="020B0400000000000000" pitchFamily="50" charset="-128"/>
                <a:ea typeface="BIZ UDPゴシック" panose="020B0400000000000000" pitchFamily="50" charset="-128"/>
              </a:rPr>
              <a:t>プロジェクトの活動を様々な面から支援</a:t>
            </a:r>
            <a:endParaRPr lang="en-US" altLang="ja-JP" dirty="0">
              <a:latin typeface="BIZ UDPゴシック" panose="020B0400000000000000" pitchFamily="50" charset="-128"/>
              <a:ea typeface="BIZ UDPゴシック" panose="020B0400000000000000" pitchFamily="50" charset="-128"/>
            </a:endParaRPr>
          </a:p>
        </p:txBody>
      </p:sp>
      <p:sp>
        <p:nvSpPr>
          <p:cNvPr id="17" name="正方形/長方形 16"/>
          <p:cNvSpPr/>
          <p:nvPr/>
        </p:nvSpPr>
        <p:spPr>
          <a:xfrm>
            <a:off x="719425" y="2100156"/>
            <a:ext cx="7325744" cy="363587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tLang="ja-JP" sz="1500" b="1" dirty="0">
              <a:solidFill>
                <a:schemeClr val="tx1"/>
              </a:solidFill>
              <a:latin typeface="BIZ UDPゴシック" panose="020B0400000000000000" pitchFamily="50" charset="-128"/>
              <a:ea typeface="BIZ UDPゴシック" panose="020B0400000000000000" pitchFamily="50" charset="-128"/>
            </a:endParaRPr>
          </a:p>
          <a:p>
            <a:pPr algn="ctr"/>
            <a:r>
              <a:rPr lang="ja-JP" altLang="en-US" dirty="0">
                <a:solidFill>
                  <a:schemeClr val="tx1"/>
                </a:solidFill>
                <a:latin typeface="BIZ UDPゴシック" panose="020B0400000000000000" pitchFamily="50" charset="-128"/>
                <a:ea typeface="BIZ UDPゴシック" panose="020B0400000000000000" pitchFamily="50" charset="-128"/>
              </a:rPr>
              <a:t>新たな製品やサービスの開発に向けて、</a:t>
            </a:r>
            <a:endParaRPr lang="en-US" altLang="ja-JP" dirty="0">
              <a:solidFill>
                <a:schemeClr val="tx1"/>
              </a:solidFill>
              <a:latin typeface="BIZ UDPゴシック" panose="020B0400000000000000" pitchFamily="50" charset="-128"/>
              <a:ea typeface="BIZ UDPゴシック" panose="020B0400000000000000" pitchFamily="50" charset="-128"/>
            </a:endParaRPr>
          </a:p>
          <a:p>
            <a:pPr algn="ctr"/>
            <a:r>
              <a:rPr lang="ja-JP" altLang="en-US" dirty="0">
                <a:solidFill>
                  <a:schemeClr val="tx1"/>
                </a:solidFill>
                <a:latin typeface="BIZ UDPゴシック" panose="020B0400000000000000" pitchFamily="50" charset="-128"/>
                <a:ea typeface="BIZ UDPゴシック" panose="020B0400000000000000" pitchFamily="50" charset="-128"/>
              </a:rPr>
              <a:t>アイデアや仮説、構想はあるけど、</a:t>
            </a:r>
            <a:endParaRPr lang="en-US" altLang="ja-JP" dirty="0">
              <a:solidFill>
                <a:schemeClr val="tx1"/>
              </a:solidFill>
              <a:latin typeface="BIZ UDPゴシック" panose="020B0400000000000000" pitchFamily="50" charset="-128"/>
              <a:ea typeface="BIZ UDPゴシック" panose="020B0400000000000000" pitchFamily="50" charset="-128"/>
            </a:endParaRPr>
          </a:p>
          <a:p>
            <a:pPr algn="ctr"/>
            <a:r>
              <a:rPr lang="ja-JP" altLang="en-US" dirty="0">
                <a:solidFill>
                  <a:schemeClr val="tx1"/>
                </a:solidFill>
                <a:latin typeface="BIZ UDPゴシック" panose="020B0400000000000000" pitchFamily="50" charset="-128"/>
                <a:ea typeface="BIZ UDPゴシック" panose="020B0400000000000000" pitchFamily="50" charset="-128"/>
              </a:rPr>
              <a:t>それを「具体的な形」にしたい</a:t>
            </a:r>
            <a:r>
              <a:rPr lang="ja-JP" altLang="en-US" sz="1500" dirty="0">
                <a:solidFill>
                  <a:schemeClr val="tx1"/>
                </a:solidFill>
                <a:latin typeface="BIZ UDPゴシック" panose="020B0400000000000000" pitchFamily="50" charset="-128"/>
                <a:ea typeface="BIZ UDPゴシック" panose="020B0400000000000000" pitchFamily="50" charset="-128"/>
              </a:rPr>
              <a:t>。</a:t>
            </a:r>
            <a:endParaRPr lang="en-US" altLang="ja-JP" sz="1500" dirty="0">
              <a:solidFill>
                <a:schemeClr val="tx1"/>
              </a:solidFill>
              <a:latin typeface="BIZ UDPゴシック" panose="020B0400000000000000" pitchFamily="50" charset="-128"/>
              <a:ea typeface="BIZ UDPゴシック" panose="020B0400000000000000" pitchFamily="50" charset="-128"/>
            </a:endParaRPr>
          </a:p>
        </p:txBody>
      </p:sp>
      <p:sp>
        <p:nvSpPr>
          <p:cNvPr id="37" name="下矢印 36"/>
          <p:cNvSpPr/>
          <p:nvPr/>
        </p:nvSpPr>
        <p:spPr>
          <a:xfrm>
            <a:off x="4129675" y="3473868"/>
            <a:ext cx="598715" cy="381000"/>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grpSp>
        <p:nvGrpSpPr>
          <p:cNvPr id="41" name="グループ化 40"/>
          <p:cNvGrpSpPr/>
          <p:nvPr/>
        </p:nvGrpSpPr>
        <p:grpSpPr>
          <a:xfrm>
            <a:off x="2668395" y="3754992"/>
            <a:ext cx="3616495" cy="660401"/>
            <a:chOff x="1838398" y="3937000"/>
            <a:chExt cx="4821992" cy="880534"/>
          </a:xfrm>
        </p:grpSpPr>
        <p:cxnSp>
          <p:nvCxnSpPr>
            <p:cNvPr id="40" name="直線コネクタ 39"/>
            <p:cNvCxnSpPr>
              <a:cxnSpLocks/>
            </p:cNvCxnSpPr>
            <p:nvPr/>
          </p:nvCxnSpPr>
          <p:spPr>
            <a:xfrm>
              <a:off x="2788920" y="4614671"/>
              <a:ext cx="3734095" cy="0"/>
            </a:xfrm>
            <a:prstGeom prst="line">
              <a:avLst/>
            </a:prstGeom>
            <a:ln w="1524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グループ化 7"/>
            <p:cNvGrpSpPr/>
            <p:nvPr/>
          </p:nvGrpSpPr>
          <p:grpSpPr>
            <a:xfrm>
              <a:off x="1838398" y="3937000"/>
              <a:ext cx="4821992" cy="880534"/>
              <a:chOff x="1601558" y="3937000"/>
              <a:chExt cx="4821992" cy="880534"/>
            </a:xfrm>
          </p:grpSpPr>
          <p:pic>
            <p:nvPicPr>
              <p:cNvPr id="3" name="図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01558" y="3937000"/>
                <a:ext cx="880534" cy="880534"/>
              </a:xfrm>
              <a:prstGeom prst="rect">
                <a:avLst/>
              </a:prstGeom>
            </p:spPr>
          </p:pic>
          <p:sp>
            <p:nvSpPr>
              <p:cNvPr id="39" name="テキスト ボックス 38">
                <a:extLst>
                  <a:ext uri="{FF2B5EF4-FFF2-40B4-BE49-F238E27FC236}">
                    <a16:creationId xmlns:a16="http://schemas.microsoft.com/office/drawing/2014/main" id="{2FAF02E5-12A7-463C-99CA-50384D14C7A5}"/>
                  </a:ext>
                </a:extLst>
              </p:cNvPr>
              <p:cNvSpPr txBox="1"/>
              <p:nvPr/>
            </p:nvSpPr>
            <p:spPr>
              <a:xfrm>
                <a:off x="2482092" y="4002019"/>
                <a:ext cx="3941458" cy="615553"/>
              </a:xfrm>
              <a:prstGeom prst="rect">
                <a:avLst/>
              </a:prstGeom>
              <a:noFill/>
            </p:spPr>
            <p:txBody>
              <a:bodyPr wrap="square" rtlCol="0">
                <a:spAutoFit/>
              </a:bodyPr>
              <a:lstStyle/>
              <a:p>
                <a:r>
                  <a:rPr lang="ja-JP" altLang="en-US" sz="2400" b="1" dirty="0">
                    <a:solidFill>
                      <a:srgbClr val="002060"/>
                    </a:solidFill>
                    <a:latin typeface="BIZ UDPゴシック" panose="020B0400000000000000" pitchFamily="50" charset="-128"/>
                    <a:ea typeface="BIZ UDPゴシック" panose="020B0400000000000000" pitchFamily="50" charset="-128"/>
                  </a:rPr>
                  <a:t>概念実証支援補助金</a:t>
                </a:r>
                <a:endParaRPr lang="en-US" altLang="ja-JP" sz="2400" b="1" dirty="0">
                  <a:solidFill>
                    <a:srgbClr val="002060"/>
                  </a:solidFill>
                  <a:latin typeface="BIZ UDPゴシック" panose="020B0400000000000000" pitchFamily="50" charset="-128"/>
                  <a:ea typeface="BIZ UDPゴシック" panose="020B0400000000000000" pitchFamily="50" charset="-128"/>
                </a:endParaRPr>
              </a:p>
            </p:txBody>
          </p:sp>
        </p:grpSp>
      </p:grpSp>
      <p:sp>
        <p:nvSpPr>
          <p:cNvPr id="48" name="テキスト ボックス 47"/>
          <p:cNvSpPr txBox="1"/>
          <p:nvPr/>
        </p:nvSpPr>
        <p:spPr>
          <a:xfrm>
            <a:off x="989768" y="4417130"/>
            <a:ext cx="6785058" cy="1141338"/>
          </a:xfrm>
          <a:prstGeom prst="rect">
            <a:avLst/>
          </a:prstGeom>
          <a:noFill/>
        </p:spPr>
        <p:txBody>
          <a:bodyPr wrap="square" rtlCol="0">
            <a:spAutoFit/>
          </a:bodyPr>
          <a:lstStyle/>
          <a:p>
            <a:r>
              <a:rPr lang="ja-JP" altLang="en-US" sz="1600" dirty="0">
                <a:latin typeface="BIZ UDPゴシック" panose="020B0400000000000000" pitchFamily="50" charset="-128"/>
                <a:ea typeface="BIZ UDPゴシック" panose="020B0400000000000000" pitchFamily="50" charset="-128"/>
              </a:rPr>
              <a:t>新規事業開発に向けたアイデア、仮説、構想を現実世界で具体的に検証する実証実験（概念実証）に係る経費の一部を補助。</a:t>
            </a:r>
            <a:endParaRPr lang="en-US" altLang="ja-JP" sz="1600" dirty="0">
              <a:latin typeface="BIZ UDPゴシック" panose="020B0400000000000000" pitchFamily="50" charset="-128"/>
              <a:ea typeface="BIZ UDPゴシック" panose="020B0400000000000000" pitchFamily="50" charset="-128"/>
            </a:endParaRPr>
          </a:p>
          <a:p>
            <a:pPr>
              <a:spcBef>
                <a:spcPts val="451"/>
              </a:spcBef>
            </a:pPr>
            <a:r>
              <a:rPr lang="ja-JP" altLang="en-US" sz="1600" dirty="0">
                <a:latin typeface="BIZ UDPゴシック" panose="020B0400000000000000" pitchFamily="50" charset="-128"/>
                <a:ea typeface="BIZ UDPゴシック" panose="020B0400000000000000" pitchFamily="50" charset="-128"/>
              </a:rPr>
              <a:t>通常型　上限</a:t>
            </a:r>
            <a:r>
              <a:rPr lang="en-US" altLang="ja-JP" sz="1600" dirty="0">
                <a:latin typeface="BIZ UDPゴシック" panose="020B0400000000000000" pitchFamily="50" charset="-128"/>
                <a:ea typeface="BIZ UDPゴシック" panose="020B0400000000000000" pitchFamily="50" charset="-128"/>
              </a:rPr>
              <a:t>100</a:t>
            </a:r>
            <a:r>
              <a:rPr lang="ja-JP" altLang="en-US" sz="1600" dirty="0">
                <a:latin typeface="BIZ UDPゴシック" panose="020B0400000000000000" pitchFamily="50" charset="-128"/>
                <a:ea typeface="BIZ UDPゴシック" panose="020B0400000000000000" pitchFamily="50" charset="-128"/>
              </a:rPr>
              <a:t>万円、補助率</a:t>
            </a:r>
            <a:r>
              <a:rPr lang="en-US" altLang="ja-JP" sz="1600" dirty="0">
                <a:latin typeface="BIZ UDPゴシック" panose="020B0400000000000000" pitchFamily="50" charset="-128"/>
                <a:ea typeface="BIZ UDPゴシック" panose="020B0400000000000000" pitchFamily="50" charset="-128"/>
              </a:rPr>
              <a:t>1/2</a:t>
            </a:r>
          </a:p>
          <a:p>
            <a:r>
              <a:rPr lang="ja-JP" altLang="en-US" sz="1600" dirty="0">
                <a:latin typeface="BIZ UDPゴシック" panose="020B0400000000000000" pitchFamily="50" charset="-128"/>
                <a:ea typeface="BIZ UDPゴシック" panose="020B0400000000000000" pitchFamily="50" charset="-128"/>
              </a:rPr>
              <a:t>特別型　上限</a:t>
            </a:r>
            <a:r>
              <a:rPr lang="en-US" altLang="ja-JP" sz="1600" dirty="0">
                <a:latin typeface="BIZ UDPゴシック" panose="020B0400000000000000" pitchFamily="50" charset="-128"/>
                <a:ea typeface="BIZ UDPゴシック" panose="020B0400000000000000" pitchFamily="50" charset="-128"/>
              </a:rPr>
              <a:t>300</a:t>
            </a:r>
            <a:r>
              <a:rPr lang="ja-JP" altLang="en-US" sz="1600" dirty="0">
                <a:latin typeface="BIZ UDPゴシック" panose="020B0400000000000000" pitchFamily="50" charset="-128"/>
                <a:ea typeface="BIZ UDPゴシック" panose="020B0400000000000000" pitchFamily="50" charset="-128"/>
              </a:rPr>
              <a:t>万円、補助率</a:t>
            </a:r>
            <a:r>
              <a:rPr lang="en-US" altLang="ja-JP" sz="1600" dirty="0">
                <a:latin typeface="BIZ UDPゴシック" panose="020B0400000000000000" pitchFamily="50" charset="-128"/>
                <a:ea typeface="BIZ UDPゴシック" panose="020B0400000000000000" pitchFamily="50" charset="-128"/>
              </a:rPr>
              <a:t>2/3</a:t>
            </a:r>
            <a:endParaRPr lang="ja-JP" altLang="en-US" sz="1600" dirty="0">
              <a:latin typeface="BIZ UDPゴシック" panose="020B0400000000000000" pitchFamily="50" charset="-128"/>
              <a:ea typeface="BIZ UDPゴシック" panose="020B0400000000000000" pitchFamily="50" charset="-128"/>
            </a:endParaRPr>
          </a:p>
        </p:txBody>
      </p:sp>
      <p:sp>
        <p:nvSpPr>
          <p:cNvPr id="12" name="スライド番号プレースホルダー 11"/>
          <p:cNvSpPr>
            <a:spLocks noGrp="1"/>
          </p:cNvSpPr>
          <p:nvPr>
            <p:ph type="sldNum" sz="quarter" idx="12"/>
          </p:nvPr>
        </p:nvSpPr>
        <p:spPr/>
        <p:txBody>
          <a:bodyPr/>
          <a:lstStyle/>
          <a:p>
            <a:fld id="{852642E7-8CAC-415F-997B-186615CB4BB7}" type="slidenum">
              <a:rPr kumimoji="1" lang="ja-JP" altLang="en-US" smtClean="0"/>
              <a:t>4</a:t>
            </a:fld>
            <a:endParaRPr kumimoji="1" lang="ja-JP" altLang="en-US"/>
          </a:p>
        </p:txBody>
      </p:sp>
      <p:sp>
        <p:nvSpPr>
          <p:cNvPr id="28" name="テキスト ボックス 27"/>
          <p:cNvSpPr txBox="1"/>
          <p:nvPr/>
        </p:nvSpPr>
        <p:spPr>
          <a:xfrm flipH="1">
            <a:off x="265720" y="815898"/>
            <a:ext cx="8249629" cy="553998"/>
          </a:xfrm>
          <a:prstGeom prst="rect">
            <a:avLst/>
          </a:prstGeom>
          <a:noFill/>
        </p:spPr>
        <p:txBody>
          <a:bodyPr wrap="square" rtlCol="0">
            <a:spAutoFit/>
          </a:bodyPr>
          <a:lstStyle/>
          <a:p>
            <a:r>
              <a:rPr lang="en-US" altLang="ja-JP" sz="3000" b="1" dirty="0">
                <a:solidFill>
                  <a:schemeClr val="tx1">
                    <a:lumMod val="75000"/>
                    <a:lumOff val="2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DX</a:t>
            </a:r>
            <a:r>
              <a:rPr lang="ja-JP" altLang="en-US" sz="3000" b="1" dirty="0">
                <a:solidFill>
                  <a:schemeClr val="tx1">
                    <a:lumMod val="75000"/>
                    <a:lumOff val="2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プラットフォーム　～概念実証支援補助金～</a:t>
            </a:r>
            <a:endParaRPr lang="en-US" altLang="ja-JP" dirty="0">
              <a:solidFill>
                <a:schemeClr val="tx1">
                  <a:lumMod val="75000"/>
                  <a:lumOff val="2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pic>
        <p:nvPicPr>
          <p:cNvPr id="29" name="図 26">
            <a:extLst>
              <a:ext uri="{FF2B5EF4-FFF2-40B4-BE49-F238E27FC236}">
                <a16:creationId xmlns:a16="http://schemas.microsoft.com/office/drawing/2014/main" id="{5A917E1B-F928-4741-B5DE-26B9C19BE91F}"/>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227714" y="963435"/>
            <a:ext cx="745331"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直線コネクタ 29"/>
          <p:cNvCxnSpPr/>
          <p:nvPr/>
        </p:nvCxnSpPr>
        <p:spPr>
          <a:xfrm>
            <a:off x="265726" y="1479840"/>
            <a:ext cx="8802081"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4" name="楕円 3">
            <a:extLst>
              <a:ext uri="{FF2B5EF4-FFF2-40B4-BE49-F238E27FC236}">
                <a16:creationId xmlns:a16="http://schemas.microsoft.com/office/drawing/2014/main" id="{C2BEB159-C5D4-6DA4-F6B5-2C71C65E4908}"/>
              </a:ext>
            </a:extLst>
          </p:cNvPr>
          <p:cNvSpPr/>
          <p:nvPr/>
        </p:nvSpPr>
        <p:spPr>
          <a:xfrm>
            <a:off x="5051262" y="4928379"/>
            <a:ext cx="2858736" cy="7817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t>5/31</a:t>
            </a:r>
            <a:r>
              <a:rPr kumimoji="1" lang="ja-JP" altLang="en-US" sz="2000" b="1" dirty="0"/>
              <a:t>まで</a:t>
            </a:r>
            <a:endParaRPr kumimoji="1" lang="en-US" altLang="ja-JP" sz="2000" b="1" dirty="0"/>
          </a:p>
          <a:p>
            <a:pPr algn="ctr"/>
            <a:r>
              <a:rPr kumimoji="1" lang="ja-JP" altLang="en-US" sz="2000" b="1" dirty="0"/>
              <a:t>事前相談受付中</a:t>
            </a:r>
          </a:p>
        </p:txBody>
      </p:sp>
    </p:spTree>
    <p:extLst>
      <p:ext uri="{BB962C8B-B14F-4D97-AF65-F5344CB8AC3E}">
        <p14:creationId xmlns:p14="http://schemas.microsoft.com/office/powerpoint/2010/main" val="3114994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2FAF02E5-12A7-463C-99CA-50384D14C7A5}"/>
              </a:ext>
            </a:extLst>
          </p:cNvPr>
          <p:cNvSpPr txBox="1"/>
          <p:nvPr/>
        </p:nvSpPr>
        <p:spPr>
          <a:xfrm>
            <a:off x="560399" y="1652565"/>
            <a:ext cx="4156907" cy="369332"/>
          </a:xfrm>
          <a:prstGeom prst="rect">
            <a:avLst/>
          </a:prstGeom>
          <a:noFill/>
        </p:spPr>
        <p:txBody>
          <a:bodyPr wrap="none" rtlCol="0">
            <a:spAutoFit/>
          </a:bodyPr>
          <a:lstStyle/>
          <a:p>
            <a:r>
              <a:rPr lang="ja-JP" altLang="en-US" dirty="0">
                <a:latin typeface="BIZ UDPゴシック" panose="020B0400000000000000" pitchFamily="50" charset="-128"/>
                <a:ea typeface="BIZ UDPゴシック" panose="020B0400000000000000" pitchFamily="50" charset="-128"/>
              </a:rPr>
              <a:t>プロジェクトの活動を様々な面から支援</a:t>
            </a:r>
            <a:endParaRPr lang="en-US" altLang="ja-JP" dirty="0">
              <a:latin typeface="BIZ UDPゴシック" panose="020B0400000000000000" pitchFamily="50" charset="-128"/>
              <a:ea typeface="BIZ UDPゴシック" panose="020B0400000000000000" pitchFamily="50" charset="-128"/>
            </a:endParaRPr>
          </a:p>
        </p:txBody>
      </p:sp>
      <p:sp>
        <p:nvSpPr>
          <p:cNvPr id="17" name="正方形/長方形 16"/>
          <p:cNvSpPr/>
          <p:nvPr/>
        </p:nvSpPr>
        <p:spPr>
          <a:xfrm>
            <a:off x="901974" y="2079124"/>
            <a:ext cx="7872115" cy="363587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tLang="ja-JP" sz="1500" b="1" dirty="0">
              <a:solidFill>
                <a:schemeClr val="tx1"/>
              </a:solidFill>
              <a:latin typeface="BIZ UDPゴシック" panose="020B0400000000000000" pitchFamily="50" charset="-128"/>
              <a:ea typeface="BIZ UDPゴシック" panose="020B0400000000000000" pitchFamily="50" charset="-128"/>
            </a:endParaRPr>
          </a:p>
        </p:txBody>
      </p:sp>
      <p:sp>
        <p:nvSpPr>
          <p:cNvPr id="37" name="下矢印 36"/>
          <p:cNvSpPr/>
          <p:nvPr/>
        </p:nvSpPr>
        <p:spPr>
          <a:xfrm>
            <a:off x="2114234" y="3356808"/>
            <a:ext cx="598715" cy="381000"/>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grpSp>
        <p:nvGrpSpPr>
          <p:cNvPr id="12" name="グループ化 11"/>
          <p:cNvGrpSpPr/>
          <p:nvPr/>
        </p:nvGrpSpPr>
        <p:grpSpPr>
          <a:xfrm>
            <a:off x="1161503" y="3599702"/>
            <a:ext cx="2535910" cy="648387"/>
            <a:chOff x="3021723" y="4474025"/>
            <a:chExt cx="3381214" cy="864514"/>
          </a:xfrm>
        </p:grpSpPr>
        <p:pic>
          <p:nvPicPr>
            <p:cNvPr id="5" name="図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21723" y="4474025"/>
              <a:ext cx="864514" cy="864514"/>
            </a:xfrm>
            <a:prstGeom prst="rect">
              <a:avLst/>
            </a:prstGeom>
          </p:spPr>
        </p:pic>
        <p:cxnSp>
          <p:nvCxnSpPr>
            <p:cNvPr id="40" name="直線コネクタ 39"/>
            <p:cNvCxnSpPr/>
            <p:nvPr/>
          </p:nvCxnSpPr>
          <p:spPr>
            <a:xfrm>
              <a:off x="3956851" y="5070536"/>
              <a:ext cx="2282584" cy="0"/>
            </a:xfrm>
            <a:prstGeom prst="line">
              <a:avLst/>
            </a:prstGeom>
            <a:ln w="177800">
              <a:solidFill>
                <a:srgbClr val="FFC000"/>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2FAF02E5-12A7-463C-99CA-50384D14C7A5}"/>
                </a:ext>
              </a:extLst>
            </p:cNvPr>
            <p:cNvSpPr txBox="1"/>
            <p:nvPr/>
          </p:nvSpPr>
          <p:spPr>
            <a:xfrm>
              <a:off x="3886863" y="4675450"/>
              <a:ext cx="2516074" cy="492442"/>
            </a:xfrm>
            <a:prstGeom prst="rect">
              <a:avLst/>
            </a:prstGeom>
            <a:noFill/>
          </p:spPr>
          <p:txBody>
            <a:bodyPr wrap="none" rtlCol="0">
              <a:spAutoFit/>
            </a:bodyPr>
            <a:lstStyle/>
            <a:p>
              <a:r>
                <a:rPr lang="en-US" altLang="ja-JP" b="1" dirty="0">
                  <a:latin typeface="BIZ UDPゴシック" panose="020B0400000000000000" pitchFamily="50" charset="-128"/>
                  <a:ea typeface="BIZ UDPゴシック" panose="020B0400000000000000" pitchFamily="50" charset="-128"/>
                </a:rPr>
                <a:t>5G</a:t>
              </a:r>
              <a:r>
                <a:rPr lang="ja-JP" altLang="en-US" b="1" dirty="0">
                  <a:latin typeface="BIZ UDPゴシック" panose="020B0400000000000000" pitchFamily="50" charset="-128"/>
                  <a:ea typeface="BIZ UDPゴシック" panose="020B0400000000000000" pitchFamily="50" charset="-128"/>
                </a:rPr>
                <a:t>ビジネスラボ</a:t>
              </a:r>
              <a:endParaRPr lang="en-US" altLang="ja-JP" b="1" dirty="0">
                <a:latin typeface="BIZ UDPゴシック" panose="020B0400000000000000" pitchFamily="50" charset="-128"/>
                <a:ea typeface="BIZ UDPゴシック" panose="020B0400000000000000" pitchFamily="50" charset="-128"/>
              </a:endParaRPr>
            </a:p>
          </p:txBody>
        </p:sp>
      </p:grpSp>
      <p:pic>
        <p:nvPicPr>
          <p:cNvPr id="20" name="図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5444" y="4272616"/>
            <a:ext cx="2096288" cy="1318557"/>
          </a:xfrm>
          <a:prstGeom prst="rect">
            <a:avLst/>
          </a:prstGeom>
        </p:spPr>
      </p:pic>
      <p:cxnSp>
        <p:nvCxnSpPr>
          <p:cNvPr id="15" name="直線コネクタ 14"/>
          <p:cNvCxnSpPr/>
          <p:nvPr/>
        </p:nvCxnSpPr>
        <p:spPr>
          <a:xfrm>
            <a:off x="3870064" y="2631274"/>
            <a:ext cx="0" cy="299470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3988220" y="2572105"/>
            <a:ext cx="4667719" cy="923843"/>
          </a:xfrm>
          <a:prstGeom prst="rect">
            <a:avLst/>
          </a:prstGeom>
          <a:noFill/>
        </p:spPr>
        <p:txBody>
          <a:bodyPr wrap="square" rtlCol="0">
            <a:spAutoFit/>
          </a:bodyPr>
          <a:lstStyle/>
          <a:p>
            <a:r>
              <a:rPr lang="ja-JP" altLang="en-US" sz="1351" dirty="0">
                <a:latin typeface="BIZ UDPゴシック" panose="020B0400000000000000" pitchFamily="50" charset="-128"/>
                <a:ea typeface="BIZ UDPゴシック" panose="020B0400000000000000" pitchFamily="50" charset="-128"/>
              </a:rPr>
              <a:t>新潟市産業振興センター内に開設した国内最大規模の</a:t>
            </a:r>
            <a:r>
              <a:rPr lang="en-US" altLang="ja-JP" sz="1351" dirty="0">
                <a:latin typeface="BIZ UDPゴシック" panose="020B0400000000000000" pitchFamily="50" charset="-128"/>
                <a:ea typeface="BIZ UDPゴシック" panose="020B0400000000000000" pitchFamily="50" charset="-128"/>
              </a:rPr>
              <a:t>5G</a:t>
            </a:r>
            <a:r>
              <a:rPr lang="ja-JP" altLang="en-US" sz="1351" dirty="0">
                <a:latin typeface="BIZ UDPゴシック" panose="020B0400000000000000" pitchFamily="50" charset="-128"/>
                <a:ea typeface="BIZ UDPゴシック" panose="020B0400000000000000" pitchFamily="50" charset="-128"/>
              </a:rPr>
              <a:t>実証拠点。展示ホールから大小会議室まで計約</a:t>
            </a:r>
            <a:r>
              <a:rPr lang="en-US" altLang="ja-JP" sz="1351" dirty="0">
                <a:latin typeface="BIZ UDPゴシック" panose="020B0400000000000000" pitchFamily="50" charset="-128"/>
                <a:ea typeface="BIZ UDPゴシック" panose="020B0400000000000000" pitchFamily="50" charset="-128"/>
              </a:rPr>
              <a:t>5,500㎡</a:t>
            </a:r>
            <a:r>
              <a:rPr lang="ja-JP" altLang="en-US" sz="1351" dirty="0">
                <a:latin typeface="BIZ UDPゴシック" panose="020B0400000000000000" pitchFamily="50" charset="-128"/>
                <a:ea typeface="BIZ UDPゴシック" panose="020B0400000000000000" pitchFamily="50" charset="-128"/>
              </a:rPr>
              <a:t>の屋内空間に</a:t>
            </a:r>
            <a:r>
              <a:rPr lang="en-US" altLang="ja-JP" sz="1351" dirty="0">
                <a:latin typeface="BIZ UDPゴシック" panose="020B0400000000000000" pitchFamily="50" charset="-128"/>
                <a:ea typeface="BIZ UDPゴシック" panose="020B0400000000000000" pitchFamily="50" charset="-128"/>
              </a:rPr>
              <a:t>5G</a:t>
            </a:r>
            <a:r>
              <a:rPr lang="ja-JP" altLang="en-US" sz="1351" dirty="0">
                <a:latin typeface="BIZ UDPゴシック" panose="020B0400000000000000" pitchFamily="50" charset="-128"/>
                <a:ea typeface="BIZ UDPゴシック" panose="020B0400000000000000" pitchFamily="50" charset="-128"/>
              </a:rPr>
              <a:t>環境を整備。天候に左右されることなく、多様な</a:t>
            </a:r>
            <a:r>
              <a:rPr lang="en-US" altLang="ja-JP" sz="1351" dirty="0">
                <a:latin typeface="BIZ UDPゴシック" panose="020B0400000000000000" pitchFamily="50" charset="-128"/>
                <a:ea typeface="BIZ UDPゴシック" panose="020B0400000000000000" pitchFamily="50" charset="-128"/>
              </a:rPr>
              <a:t>5G</a:t>
            </a:r>
            <a:r>
              <a:rPr lang="ja-JP" altLang="en-US" sz="1351" dirty="0">
                <a:latin typeface="BIZ UDPゴシック" panose="020B0400000000000000" pitchFamily="50" charset="-128"/>
                <a:ea typeface="BIZ UDPゴシック" panose="020B0400000000000000" pitchFamily="50" charset="-128"/>
              </a:rPr>
              <a:t>実証が可能。</a:t>
            </a:r>
          </a:p>
        </p:txBody>
      </p:sp>
      <p:pic>
        <p:nvPicPr>
          <p:cNvPr id="2" name="図 1"/>
          <p:cNvPicPr>
            <a:picLocks noChangeAspect="1"/>
          </p:cNvPicPr>
          <p:nvPr/>
        </p:nvPicPr>
        <p:blipFill>
          <a:blip r:embed="rId5"/>
          <a:stretch>
            <a:fillRect/>
          </a:stretch>
        </p:blipFill>
        <p:spPr>
          <a:xfrm>
            <a:off x="4045501" y="3599706"/>
            <a:ext cx="4553155" cy="1979627"/>
          </a:xfrm>
          <a:prstGeom prst="rect">
            <a:avLst/>
          </a:prstGeom>
        </p:spPr>
      </p:pic>
      <p:sp>
        <p:nvSpPr>
          <p:cNvPr id="3" name="テキスト ボックス 2"/>
          <p:cNvSpPr txBox="1"/>
          <p:nvPr/>
        </p:nvSpPr>
        <p:spPr>
          <a:xfrm>
            <a:off x="864932" y="2528555"/>
            <a:ext cx="3097323" cy="784830"/>
          </a:xfrm>
          <a:prstGeom prst="rect">
            <a:avLst/>
          </a:prstGeom>
          <a:noFill/>
        </p:spPr>
        <p:txBody>
          <a:bodyPr wrap="none" rtlCol="0">
            <a:spAutoFit/>
          </a:bodyPr>
          <a:lstStyle/>
          <a:p>
            <a:pPr algn="ctr"/>
            <a:r>
              <a:rPr lang="ja-JP" altLang="en-US" sz="1500" dirty="0">
                <a:latin typeface="BIZ UDPゴシック" panose="020B0400000000000000" pitchFamily="50" charset="-128"/>
                <a:ea typeface="BIZ UDPゴシック" panose="020B0400000000000000" pitchFamily="50" charset="-128"/>
              </a:rPr>
              <a:t>今後普及する</a:t>
            </a:r>
            <a:r>
              <a:rPr lang="en-US" altLang="ja-JP" sz="1500" dirty="0">
                <a:latin typeface="BIZ UDPゴシック" panose="020B0400000000000000" pitchFamily="50" charset="-128"/>
                <a:ea typeface="BIZ UDPゴシック" panose="020B0400000000000000" pitchFamily="50" charset="-128"/>
              </a:rPr>
              <a:t>5G</a:t>
            </a:r>
            <a:r>
              <a:rPr lang="ja-JP" altLang="en-US" sz="1500" dirty="0">
                <a:latin typeface="BIZ UDPゴシック" panose="020B0400000000000000" pitchFamily="50" charset="-128"/>
                <a:ea typeface="BIZ UDPゴシック" panose="020B0400000000000000" pitchFamily="50" charset="-128"/>
              </a:rPr>
              <a:t>を活用した</a:t>
            </a:r>
            <a:endParaRPr lang="en-US" altLang="ja-JP" sz="1500" dirty="0">
              <a:latin typeface="BIZ UDPゴシック" panose="020B0400000000000000" pitchFamily="50" charset="-128"/>
              <a:ea typeface="BIZ UDPゴシック" panose="020B0400000000000000" pitchFamily="50" charset="-128"/>
            </a:endParaRPr>
          </a:p>
          <a:p>
            <a:pPr algn="ctr"/>
            <a:r>
              <a:rPr lang="ja-JP" altLang="en-US" sz="1500" dirty="0">
                <a:latin typeface="BIZ UDPゴシック" panose="020B0400000000000000" pitchFamily="50" charset="-128"/>
                <a:ea typeface="BIZ UDPゴシック" panose="020B0400000000000000" pitchFamily="50" charset="-128"/>
              </a:rPr>
              <a:t>製品やサービスを開発しているが、</a:t>
            </a:r>
            <a:endParaRPr lang="en-US" altLang="ja-JP" sz="1500" dirty="0">
              <a:latin typeface="BIZ UDPゴシック" panose="020B0400000000000000" pitchFamily="50" charset="-128"/>
              <a:ea typeface="BIZ UDPゴシック" panose="020B0400000000000000" pitchFamily="50" charset="-128"/>
            </a:endParaRPr>
          </a:p>
          <a:p>
            <a:pPr algn="ctr"/>
            <a:r>
              <a:rPr lang="ja-JP" altLang="en-US" sz="1500" dirty="0">
                <a:latin typeface="BIZ UDPゴシック" panose="020B0400000000000000" pitchFamily="50" charset="-128"/>
                <a:ea typeface="BIZ UDPゴシック" panose="020B0400000000000000" pitchFamily="50" charset="-128"/>
              </a:rPr>
              <a:t>それを検証できる環境がない。</a:t>
            </a:r>
            <a:endParaRPr lang="en-US" altLang="ja-JP" sz="1500" dirty="0">
              <a:latin typeface="BIZ UDPゴシック" panose="020B0400000000000000" pitchFamily="50" charset="-128"/>
              <a:ea typeface="BIZ UDPゴシック" panose="020B0400000000000000" pitchFamily="50" charset="-128"/>
            </a:endParaRPr>
          </a:p>
        </p:txBody>
      </p:sp>
      <p:sp>
        <p:nvSpPr>
          <p:cNvPr id="18" name="スライド番号プレースホルダー 17"/>
          <p:cNvSpPr>
            <a:spLocks noGrp="1"/>
          </p:cNvSpPr>
          <p:nvPr>
            <p:ph type="sldNum" sz="quarter" idx="12"/>
          </p:nvPr>
        </p:nvSpPr>
        <p:spPr/>
        <p:txBody>
          <a:bodyPr/>
          <a:lstStyle/>
          <a:p>
            <a:fld id="{852642E7-8CAC-415F-997B-186615CB4BB7}" type="slidenum">
              <a:rPr kumimoji="1" lang="ja-JP" altLang="en-US" smtClean="0"/>
              <a:t>5</a:t>
            </a:fld>
            <a:endParaRPr kumimoji="1" lang="ja-JP" altLang="en-US"/>
          </a:p>
        </p:txBody>
      </p:sp>
      <p:sp>
        <p:nvSpPr>
          <p:cNvPr id="24" name="テキスト ボックス 23"/>
          <p:cNvSpPr txBox="1"/>
          <p:nvPr/>
        </p:nvSpPr>
        <p:spPr>
          <a:xfrm flipH="1">
            <a:off x="265721" y="815898"/>
            <a:ext cx="7500239" cy="553998"/>
          </a:xfrm>
          <a:prstGeom prst="rect">
            <a:avLst/>
          </a:prstGeom>
          <a:noFill/>
        </p:spPr>
        <p:txBody>
          <a:bodyPr wrap="square" rtlCol="0">
            <a:spAutoFit/>
          </a:bodyPr>
          <a:lstStyle/>
          <a:p>
            <a:r>
              <a:rPr lang="en-US" altLang="ja-JP" sz="3000" b="1" dirty="0">
                <a:solidFill>
                  <a:schemeClr val="tx1">
                    <a:lumMod val="75000"/>
                    <a:lumOff val="2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DX</a:t>
            </a:r>
            <a:r>
              <a:rPr lang="ja-JP" altLang="en-US" sz="3000" b="1" dirty="0">
                <a:solidFill>
                  <a:schemeClr val="tx1">
                    <a:lumMod val="75000"/>
                    <a:lumOff val="2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プラットフォーム　～５Ｇビジネスラボ～</a:t>
            </a:r>
            <a:endParaRPr lang="en-US" altLang="ja-JP" dirty="0">
              <a:solidFill>
                <a:schemeClr val="tx1">
                  <a:lumMod val="75000"/>
                  <a:lumOff val="2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pic>
        <p:nvPicPr>
          <p:cNvPr id="25" name="図 26">
            <a:extLst>
              <a:ext uri="{FF2B5EF4-FFF2-40B4-BE49-F238E27FC236}">
                <a16:creationId xmlns:a16="http://schemas.microsoft.com/office/drawing/2014/main" id="{5A917E1B-F928-4741-B5DE-26B9C19BE91F}"/>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227714" y="963435"/>
            <a:ext cx="745331"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直線コネクタ 25"/>
          <p:cNvCxnSpPr/>
          <p:nvPr/>
        </p:nvCxnSpPr>
        <p:spPr>
          <a:xfrm>
            <a:off x="265726" y="1479840"/>
            <a:ext cx="8802081"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274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F5B540A5-C774-99E5-4106-0F693CB0A50F}"/>
              </a:ext>
            </a:extLst>
          </p:cNvPr>
          <p:cNvPicPr>
            <a:picLocks noChangeAspect="1"/>
          </p:cNvPicPr>
          <p:nvPr/>
        </p:nvPicPr>
        <p:blipFill>
          <a:blip r:embed="rId3"/>
          <a:stretch>
            <a:fillRect/>
          </a:stretch>
        </p:blipFill>
        <p:spPr>
          <a:xfrm>
            <a:off x="1223010" y="4457849"/>
            <a:ext cx="3182100" cy="1670919"/>
          </a:xfrm>
          <a:prstGeom prst="rect">
            <a:avLst/>
          </a:prstGeom>
          <a:ln>
            <a:noFill/>
          </a:ln>
          <a:effectLst>
            <a:softEdge rad="112500"/>
          </a:effectLst>
        </p:spPr>
      </p:pic>
      <p:sp>
        <p:nvSpPr>
          <p:cNvPr id="22" name="テキスト ボックス 21">
            <a:extLst>
              <a:ext uri="{FF2B5EF4-FFF2-40B4-BE49-F238E27FC236}">
                <a16:creationId xmlns:a16="http://schemas.microsoft.com/office/drawing/2014/main" id="{15EE79CC-2302-5742-F9C6-9C3F51E5E23B}"/>
              </a:ext>
            </a:extLst>
          </p:cNvPr>
          <p:cNvSpPr txBox="1"/>
          <p:nvPr/>
        </p:nvSpPr>
        <p:spPr>
          <a:xfrm>
            <a:off x="847433" y="774716"/>
            <a:ext cx="6355080" cy="523220"/>
          </a:xfrm>
          <a:prstGeom prst="rect">
            <a:avLst/>
          </a:prstGeom>
          <a:noFill/>
        </p:spPr>
        <p:txBody>
          <a:bodyPr wrap="square" rtlCol="0">
            <a:spAutoFit/>
          </a:bodyPr>
          <a:lstStyle/>
          <a:p>
            <a:r>
              <a:rPr kumimoji="1" lang="ja-JP" altLang="en-US" sz="2800" b="1" dirty="0">
                <a:solidFill>
                  <a:schemeClr val="tx1">
                    <a:lumMod val="75000"/>
                    <a:lumOff val="25000"/>
                  </a:schemeClr>
                </a:solidFill>
                <a:effectLst>
                  <a:outerShdw blurRad="38100" dist="38100" dir="2700000" algn="tl">
                    <a:srgbClr val="000000">
                      <a:alpha val="43137"/>
                    </a:srgbClr>
                  </a:outerShdw>
                </a:effectLst>
              </a:rPr>
              <a:t>５Ｇビジネスラボ　活用事例</a:t>
            </a:r>
          </a:p>
        </p:txBody>
      </p:sp>
      <p:pic>
        <p:nvPicPr>
          <p:cNvPr id="23" name="図 22">
            <a:extLst>
              <a:ext uri="{FF2B5EF4-FFF2-40B4-BE49-F238E27FC236}">
                <a16:creationId xmlns:a16="http://schemas.microsoft.com/office/drawing/2014/main" id="{3BA9A738-345A-4120-D12B-8A7A266A5DDB}"/>
              </a:ext>
            </a:extLst>
          </p:cNvPr>
          <p:cNvPicPr>
            <a:picLocks noChangeAspect="1"/>
          </p:cNvPicPr>
          <p:nvPr/>
        </p:nvPicPr>
        <p:blipFill>
          <a:blip r:embed="rId4"/>
          <a:stretch>
            <a:fillRect/>
          </a:stretch>
        </p:blipFill>
        <p:spPr>
          <a:xfrm>
            <a:off x="4670266" y="4473219"/>
            <a:ext cx="3452158" cy="1651721"/>
          </a:xfrm>
          <a:prstGeom prst="rect">
            <a:avLst/>
          </a:prstGeom>
          <a:ln>
            <a:noFill/>
          </a:ln>
          <a:effectLst>
            <a:softEdge rad="112500"/>
          </a:effectLst>
        </p:spPr>
      </p:pic>
      <p:pic>
        <p:nvPicPr>
          <p:cNvPr id="27" name="図 26">
            <a:extLst>
              <a:ext uri="{FF2B5EF4-FFF2-40B4-BE49-F238E27FC236}">
                <a16:creationId xmlns:a16="http://schemas.microsoft.com/office/drawing/2014/main" id="{9D08076A-4BF1-94B0-761F-F235B984A4A1}"/>
              </a:ext>
            </a:extLst>
          </p:cNvPr>
          <p:cNvPicPr>
            <a:picLocks noChangeAspect="1"/>
          </p:cNvPicPr>
          <p:nvPr/>
        </p:nvPicPr>
        <p:blipFill>
          <a:blip r:embed="rId5"/>
          <a:stretch>
            <a:fillRect/>
          </a:stretch>
        </p:blipFill>
        <p:spPr>
          <a:xfrm>
            <a:off x="1143000" y="2007427"/>
            <a:ext cx="3182100" cy="1903919"/>
          </a:xfrm>
          <a:prstGeom prst="rect">
            <a:avLst/>
          </a:prstGeom>
          <a:ln>
            <a:noFill/>
          </a:ln>
          <a:effectLst>
            <a:softEdge rad="112500"/>
          </a:effectLst>
        </p:spPr>
      </p:pic>
      <p:pic>
        <p:nvPicPr>
          <p:cNvPr id="28" name="図 27">
            <a:extLst>
              <a:ext uri="{FF2B5EF4-FFF2-40B4-BE49-F238E27FC236}">
                <a16:creationId xmlns:a16="http://schemas.microsoft.com/office/drawing/2014/main" id="{78FB5F93-2BE0-2D90-F03F-6A4C834E9E72}"/>
              </a:ext>
            </a:extLst>
          </p:cNvPr>
          <p:cNvPicPr>
            <a:picLocks noChangeAspect="1"/>
          </p:cNvPicPr>
          <p:nvPr/>
        </p:nvPicPr>
        <p:blipFill>
          <a:blip r:embed="rId6"/>
          <a:stretch>
            <a:fillRect/>
          </a:stretch>
        </p:blipFill>
        <p:spPr>
          <a:xfrm>
            <a:off x="4572002" y="2007426"/>
            <a:ext cx="3648691" cy="1903918"/>
          </a:xfrm>
          <a:prstGeom prst="rect">
            <a:avLst/>
          </a:prstGeom>
          <a:ln>
            <a:noFill/>
          </a:ln>
          <a:effectLst>
            <a:softEdge rad="112500"/>
          </a:effectLst>
        </p:spPr>
      </p:pic>
      <p:sp>
        <p:nvSpPr>
          <p:cNvPr id="29" name="テキスト ボックス 28">
            <a:extLst>
              <a:ext uri="{FF2B5EF4-FFF2-40B4-BE49-F238E27FC236}">
                <a16:creationId xmlns:a16="http://schemas.microsoft.com/office/drawing/2014/main" id="{8FC4E304-B1E5-DB43-2158-3D318BE83BA8}"/>
              </a:ext>
            </a:extLst>
          </p:cNvPr>
          <p:cNvSpPr txBox="1"/>
          <p:nvPr/>
        </p:nvSpPr>
        <p:spPr>
          <a:xfrm>
            <a:off x="3080385" y="1634921"/>
            <a:ext cx="2983230" cy="461665"/>
          </a:xfrm>
          <a:prstGeom prst="rect">
            <a:avLst/>
          </a:prstGeom>
          <a:noFill/>
        </p:spPr>
        <p:txBody>
          <a:bodyPr wrap="square" rtlCol="0">
            <a:spAutoFit/>
          </a:bodyPr>
          <a:lstStyle/>
          <a:p>
            <a:pPr algn="ctr"/>
            <a:r>
              <a:rPr kumimoji="1" lang="ja-JP" altLang="en-US" sz="2400" b="1" dirty="0"/>
              <a:t>実証実験の様子</a:t>
            </a:r>
          </a:p>
        </p:txBody>
      </p:sp>
      <p:sp>
        <p:nvSpPr>
          <p:cNvPr id="30" name="テキスト ボックス 29">
            <a:extLst>
              <a:ext uri="{FF2B5EF4-FFF2-40B4-BE49-F238E27FC236}">
                <a16:creationId xmlns:a16="http://schemas.microsoft.com/office/drawing/2014/main" id="{24074537-67F1-1B63-4ACB-1D9B40F07AC8}"/>
              </a:ext>
            </a:extLst>
          </p:cNvPr>
          <p:cNvSpPr txBox="1"/>
          <p:nvPr/>
        </p:nvSpPr>
        <p:spPr>
          <a:xfrm>
            <a:off x="2722810" y="4106822"/>
            <a:ext cx="3698381" cy="461665"/>
          </a:xfrm>
          <a:prstGeom prst="rect">
            <a:avLst/>
          </a:prstGeom>
          <a:noFill/>
        </p:spPr>
        <p:txBody>
          <a:bodyPr wrap="square" rtlCol="0">
            <a:spAutoFit/>
          </a:bodyPr>
          <a:lstStyle/>
          <a:p>
            <a:pPr algn="ctr"/>
            <a:r>
              <a:rPr kumimoji="1" lang="ja-JP" altLang="en-US" sz="2400" b="1" dirty="0"/>
              <a:t>メタバース体験会の様子</a:t>
            </a:r>
          </a:p>
        </p:txBody>
      </p:sp>
      <p:cxnSp>
        <p:nvCxnSpPr>
          <p:cNvPr id="31" name="直線コネクタ 30"/>
          <p:cNvCxnSpPr/>
          <p:nvPr/>
        </p:nvCxnSpPr>
        <p:spPr>
          <a:xfrm>
            <a:off x="265722" y="1479840"/>
            <a:ext cx="8802081"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pic>
        <p:nvPicPr>
          <p:cNvPr id="32" name="図 26">
            <a:extLst>
              <a:ext uri="{FF2B5EF4-FFF2-40B4-BE49-F238E27FC236}">
                <a16:creationId xmlns:a16="http://schemas.microsoft.com/office/drawing/2014/main" id="{5A917E1B-F928-4741-B5DE-26B9C19BE91F}"/>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227711" y="963431"/>
            <a:ext cx="745331"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スライド番号プレースホルダー 1"/>
          <p:cNvSpPr>
            <a:spLocks noGrp="1"/>
          </p:cNvSpPr>
          <p:nvPr>
            <p:ph type="sldNum" sz="quarter" idx="12"/>
          </p:nvPr>
        </p:nvSpPr>
        <p:spPr>
          <a:xfrm>
            <a:off x="6457950" y="6356351"/>
            <a:ext cx="2057400" cy="365125"/>
          </a:xfrm>
        </p:spPr>
        <p:txBody>
          <a:bodyPr/>
          <a:lstStyle/>
          <a:p>
            <a:fld id="{52FCA066-8424-4058-96BC-9211E8B8F089}" type="slidenum">
              <a:rPr kumimoji="1" lang="ja-JP" altLang="en-US" smtClean="0"/>
              <a:t>6</a:t>
            </a:fld>
            <a:endParaRPr kumimoji="1" lang="ja-JP" altLang="en-US"/>
          </a:p>
        </p:txBody>
      </p:sp>
    </p:spTree>
    <p:extLst>
      <p:ext uri="{BB962C8B-B14F-4D97-AF65-F5344CB8AC3E}">
        <p14:creationId xmlns:p14="http://schemas.microsoft.com/office/powerpoint/2010/main" val="2712167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E44C06A-4C8E-4213-A451-A6EE1045B0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024" y="1472946"/>
            <a:ext cx="8181392" cy="4602480"/>
          </a:xfrm>
          <a:prstGeom prst="rect">
            <a:avLst/>
          </a:prstGeom>
        </p:spPr>
      </p:pic>
      <p:sp>
        <p:nvSpPr>
          <p:cNvPr id="2" name="スライド番号プレースホルダー 1"/>
          <p:cNvSpPr>
            <a:spLocks noGrp="1"/>
          </p:cNvSpPr>
          <p:nvPr>
            <p:ph type="sldNum" sz="quarter" idx="12"/>
          </p:nvPr>
        </p:nvSpPr>
        <p:spPr/>
        <p:txBody>
          <a:bodyPr/>
          <a:lstStyle/>
          <a:p>
            <a:fld id="{CEE78455-5386-4504-BAAD-E3878909C7A7}" type="slidenum">
              <a:rPr kumimoji="1" lang="ja-JP" altLang="en-US" smtClean="0">
                <a:solidFill>
                  <a:prstClr val="black">
                    <a:tint val="75000"/>
                  </a:prstClr>
                </a:solidFill>
              </a:rPr>
              <a:pPr/>
              <a:t>7</a:t>
            </a:fld>
            <a:endParaRPr kumimoji="1" lang="ja-JP" altLang="en-US">
              <a:solidFill>
                <a:prstClr val="black">
                  <a:tint val="75000"/>
                </a:prstClr>
              </a:solidFill>
            </a:endParaRPr>
          </a:p>
        </p:txBody>
      </p:sp>
      <p:sp>
        <p:nvSpPr>
          <p:cNvPr id="6" name="テキスト ボックス 5">
            <a:extLst>
              <a:ext uri="{FF2B5EF4-FFF2-40B4-BE49-F238E27FC236}">
                <a16:creationId xmlns:a16="http://schemas.microsoft.com/office/drawing/2014/main" id="{E9CD0870-8F3E-5120-87E7-A7A5DBE18D7F}"/>
              </a:ext>
            </a:extLst>
          </p:cNvPr>
          <p:cNvSpPr txBox="1"/>
          <p:nvPr/>
        </p:nvSpPr>
        <p:spPr>
          <a:xfrm>
            <a:off x="2907630" y="409432"/>
            <a:ext cx="3401892" cy="461665"/>
          </a:xfrm>
          <a:prstGeom prst="rect">
            <a:avLst/>
          </a:prstGeom>
          <a:noFill/>
        </p:spPr>
        <p:txBody>
          <a:bodyPr wrap="none" rtlCol="0">
            <a:spAutoFit/>
          </a:bodyPr>
          <a:lstStyle/>
          <a:p>
            <a:pPr algn="ctr"/>
            <a:r>
              <a:rPr lang="ja-JP" altLang="en-US" sz="2400" b="1" dirty="0">
                <a:solidFill>
                  <a:prstClr val="black">
                    <a:lumMod val="75000"/>
                    <a:lumOff val="25000"/>
                  </a:prstClr>
                </a:solidFill>
                <a:effectLst>
                  <a:outerShdw blurRad="38100" dist="38100" dir="2700000" algn="tl">
                    <a:srgbClr val="000000">
                      <a:alpha val="43137"/>
                    </a:srgbClr>
                  </a:outerShdw>
                </a:effectLst>
                <a:latin typeface="游ゴシック" panose="020B0400000000000000" pitchFamily="50" charset="-128"/>
              </a:rPr>
              <a:t>製造業</a:t>
            </a:r>
            <a:r>
              <a:rPr lang="en-US" altLang="ja-JP" sz="2400" b="1" dirty="0">
                <a:solidFill>
                  <a:prstClr val="black">
                    <a:lumMod val="75000"/>
                    <a:lumOff val="25000"/>
                  </a:prstClr>
                </a:solidFill>
                <a:effectLst>
                  <a:outerShdw blurRad="38100" dist="38100" dir="2700000" algn="tl">
                    <a:srgbClr val="000000">
                      <a:alpha val="43137"/>
                    </a:srgbClr>
                  </a:outerShdw>
                </a:effectLst>
                <a:latin typeface="游ゴシック" panose="020B0400000000000000" pitchFamily="50" charset="-128"/>
              </a:rPr>
              <a:t>DX</a:t>
            </a:r>
            <a:r>
              <a:rPr lang="ja-JP" altLang="en-US" sz="2400" b="1" dirty="0">
                <a:solidFill>
                  <a:prstClr val="black">
                    <a:lumMod val="75000"/>
                    <a:lumOff val="25000"/>
                  </a:prstClr>
                </a:solidFill>
                <a:effectLst>
                  <a:outerShdw blurRad="38100" dist="38100" dir="2700000" algn="tl">
                    <a:srgbClr val="000000">
                      <a:alpha val="43137"/>
                    </a:srgbClr>
                  </a:outerShdw>
                </a:effectLst>
                <a:latin typeface="游ゴシック" panose="020B0400000000000000" pitchFamily="50" charset="-128"/>
              </a:rPr>
              <a:t>プロジェクト</a:t>
            </a:r>
          </a:p>
        </p:txBody>
      </p:sp>
      <p:pic>
        <p:nvPicPr>
          <p:cNvPr id="8" name="図 26">
            <a:extLst>
              <a:ext uri="{FF2B5EF4-FFF2-40B4-BE49-F238E27FC236}">
                <a16:creationId xmlns:a16="http://schemas.microsoft.com/office/drawing/2014/main" id="{5A917E1B-F928-4741-B5DE-26B9C19BE91F}"/>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227711" y="541395"/>
            <a:ext cx="745331"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線コネクタ 9"/>
          <p:cNvCxnSpPr/>
          <p:nvPr/>
        </p:nvCxnSpPr>
        <p:spPr>
          <a:xfrm>
            <a:off x="265722" y="1057804"/>
            <a:ext cx="8802081"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pic>
        <p:nvPicPr>
          <p:cNvPr id="9" name="図 11">
            <a:extLst>
              <a:ext uri="{FF2B5EF4-FFF2-40B4-BE49-F238E27FC236}">
                <a16:creationId xmlns:a16="http://schemas.microsoft.com/office/drawing/2014/main" id="{4A3D9B73-37C0-A84B-D9CA-000DA4C787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652" y="271572"/>
            <a:ext cx="1305577" cy="61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6558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48028" y="1551922"/>
            <a:ext cx="8847944" cy="4162581"/>
          </a:xfrm>
          <a:prstGeom prst="rect">
            <a:avLst/>
          </a:prstGeom>
          <a:ln>
            <a:noFill/>
          </a:ln>
          <a:effectLst>
            <a:softEdge rad="112500"/>
          </a:effectLst>
        </p:spPr>
      </p:pic>
      <p:sp>
        <p:nvSpPr>
          <p:cNvPr id="12" name="テキスト ボックス 11"/>
          <p:cNvSpPr txBox="1"/>
          <p:nvPr/>
        </p:nvSpPr>
        <p:spPr>
          <a:xfrm>
            <a:off x="1094126" y="843743"/>
            <a:ext cx="6955750" cy="461665"/>
          </a:xfrm>
          <a:prstGeom prst="rect">
            <a:avLst/>
          </a:prstGeom>
          <a:noFill/>
        </p:spPr>
        <p:txBody>
          <a:bodyPr wrap="none" rtlCol="0">
            <a:spAutoFit/>
          </a:bodyPr>
          <a:lstStyle/>
          <a:p>
            <a:pPr algn="ctr"/>
            <a:r>
              <a:rPr lang="ja-JP" altLang="en-US" sz="2400" b="1" dirty="0">
                <a:solidFill>
                  <a:schemeClr val="tx1">
                    <a:lumMod val="75000"/>
                    <a:lumOff val="25000"/>
                  </a:schemeClr>
                </a:solidFill>
                <a:effectLst>
                  <a:outerShdw blurRad="38100" dist="38100" dir="2700000" algn="tl">
                    <a:srgbClr val="000000">
                      <a:alpha val="43137"/>
                    </a:srgbClr>
                  </a:outerShdw>
                </a:effectLst>
                <a:latin typeface="+mn-ea"/>
              </a:rPr>
              <a:t>　次世代デリバリーサービス構築プロジェクト　</a:t>
            </a:r>
          </a:p>
        </p:txBody>
      </p:sp>
      <p:sp>
        <p:nvSpPr>
          <p:cNvPr id="13" name="スライド番号プレースホルダー 1"/>
          <p:cNvSpPr>
            <a:spLocks noGrp="1"/>
          </p:cNvSpPr>
          <p:nvPr>
            <p:ph type="sldNum" sz="quarter" idx="12"/>
          </p:nvPr>
        </p:nvSpPr>
        <p:spPr>
          <a:xfrm>
            <a:off x="6457950" y="6356351"/>
            <a:ext cx="2057400" cy="365125"/>
          </a:xfrm>
        </p:spPr>
        <p:txBody>
          <a:bodyPr/>
          <a:lstStyle/>
          <a:p>
            <a:fld id="{CEE78455-5386-4504-BAAD-E3878909C7A7}" type="slidenum">
              <a:rPr kumimoji="1" lang="ja-JP" altLang="en-US" smtClean="0"/>
              <a:t>8</a:t>
            </a:fld>
            <a:endParaRPr kumimoji="1" lang="ja-JP" altLang="en-US"/>
          </a:p>
        </p:txBody>
      </p:sp>
      <p:sp>
        <p:nvSpPr>
          <p:cNvPr id="14" name="テキスト ボックス 13">
            <a:extLst>
              <a:ext uri="{FF2B5EF4-FFF2-40B4-BE49-F238E27FC236}">
                <a16:creationId xmlns:a16="http://schemas.microsoft.com/office/drawing/2014/main" id="{198D4FD7-58B0-476C-8A93-4A5C3EC1319A}"/>
              </a:ext>
            </a:extLst>
          </p:cNvPr>
          <p:cNvSpPr txBox="1"/>
          <p:nvPr/>
        </p:nvSpPr>
        <p:spPr>
          <a:xfrm>
            <a:off x="6103021" y="4437938"/>
            <a:ext cx="2570164" cy="707886"/>
          </a:xfrm>
          <a:prstGeom prst="rect">
            <a:avLst/>
          </a:prstGeom>
          <a:noFill/>
        </p:spPr>
        <p:txBody>
          <a:bodyPr wrap="square">
            <a:spAutoFit/>
          </a:bodyPr>
          <a:lstStyle/>
          <a:p>
            <a:pPr marL="342900" indent="-342900">
              <a:buFont typeface="Wingdings" panose="05000000000000000000" pitchFamily="2" charset="2"/>
              <a:buChar char="Ø"/>
            </a:pPr>
            <a:r>
              <a:rPr lang="ja-JP" altLang="en-US" sz="2000" b="1" spc="-225" dirty="0">
                <a:solidFill>
                  <a:srgbClr val="FF0000"/>
                </a:solidFill>
                <a:latin typeface="BIZ UDPゴシック" panose="020B0400000000000000" pitchFamily="50" charset="-128"/>
                <a:ea typeface="BIZ UDPゴシック" panose="020B0400000000000000" pitchFamily="50" charset="-128"/>
              </a:rPr>
              <a:t>ドローンを活用した取組みが加速！！！</a:t>
            </a:r>
            <a:endParaRPr lang="en-US" altLang="ja-JP" sz="2000" b="1" spc="-225" dirty="0">
              <a:solidFill>
                <a:srgbClr val="FF0000"/>
              </a:solidFill>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A5D9FEB8-5FC5-D81A-EB44-E0CBFAA1CBF2}"/>
              </a:ext>
            </a:extLst>
          </p:cNvPr>
          <p:cNvSpPr txBox="1"/>
          <p:nvPr/>
        </p:nvSpPr>
        <p:spPr>
          <a:xfrm>
            <a:off x="274988" y="3134782"/>
            <a:ext cx="3388741" cy="369332"/>
          </a:xfrm>
          <a:prstGeom prst="rect">
            <a:avLst/>
          </a:prstGeom>
          <a:noFill/>
        </p:spPr>
        <p:txBody>
          <a:bodyPr wrap="square" rtlCol="0">
            <a:spAutoFit/>
          </a:bodyPr>
          <a:lstStyle/>
          <a:p>
            <a:r>
              <a:rPr kumimoji="1" lang="ja-JP" altLang="en-US" b="1" dirty="0"/>
              <a:t>・新潟駅前での飛行の成功</a:t>
            </a:r>
          </a:p>
        </p:txBody>
      </p:sp>
      <p:sp>
        <p:nvSpPr>
          <p:cNvPr id="16" name="テキスト ボックス 15">
            <a:extLst>
              <a:ext uri="{FF2B5EF4-FFF2-40B4-BE49-F238E27FC236}">
                <a16:creationId xmlns:a16="http://schemas.microsoft.com/office/drawing/2014/main" id="{9E4C2F28-8A37-29FC-4537-F544857F7206}"/>
              </a:ext>
            </a:extLst>
          </p:cNvPr>
          <p:cNvSpPr txBox="1"/>
          <p:nvPr/>
        </p:nvSpPr>
        <p:spPr>
          <a:xfrm>
            <a:off x="200440" y="5577514"/>
            <a:ext cx="3463290" cy="369332"/>
          </a:xfrm>
          <a:prstGeom prst="rect">
            <a:avLst/>
          </a:prstGeom>
          <a:noFill/>
        </p:spPr>
        <p:txBody>
          <a:bodyPr wrap="square" rtlCol="0">
            <a:spAutoFit/>
          </a:bodyPr>
          <a:lstStyle/>
          <a:p>
            <a:r>
              <a:rPr kumimoji="1" lang="ja-JP" altLang="en-US" b="1" dirty="0"/>
              <a:t>・信濃川横断フードデリバリー</a:t>
            </a:r>
          </a:p>
        </p:txBody>
      </p:sp>
      <p:sp>
        <p:nvSpPr>
          <p:cNvPr id="17" name="テキスト ボックス 16">
            <a:extLst>
              <a:ext uri="{FF2B5EF4-FFF2-40B4-BE49-F238E27FC236}">
                <a16:creationId xmlns:a16="http://schemas.microsoft.com/office/drawing/2014/main" id="{8CC81C81-B5AB-D80D-A3E3-AC1D38309CB5}"/>
              </a:ext>
            </a:extLst>
          </p:cNvPr>
          <p:cNvSpPr txBox="1"/>
          <p:nvPr/>
        </p:nvSpPr>
        <p:spPr>
          <a:xfrm>
            <a:off x="194388" y="5857363"/>
            <a:ext cx="3634662" cy="646331"/>
          </a:xfrm>
          <a:prstGeom prst="rect">
            <a:avLst/>
          </a:prstGeom>
          <a:noFill/>
        </p:spPr>
        <p:txBody>
          <a:bodyPr wrap="square" rtlCol="0">
            <a:spAutoFit/>
          </a:bodyPr>
          <a:lstStyle/>
          <a:p>
            <a:r>
              <a:rPr kumimoji="1" lang="ja-JP" altLang="en-US" b="1" dirty="0"/>
              <a:t>・国内初某大手コーヒーチェーン</a:t>
            </a:r>
            <a:endParaRPr kumimoji="1" lang="en-US" altLang="ja-JP" b="1" dirty="0"/>
          </a:p>
          <a:p>
            <a:r>
              <a:rPr kumimoji="1" lang="ja-JP" altLang="en-US" b="1" dirty="0"/>
              <a:t>　とのフードデリバリー</a:t>
            </a:r>
          </a:p>
        </p:txBody>
      </p:sp>
      <p:sp>
        <p:nvSpPr>
          <p:cNvPr id="18" name="テキスト ボックス 17">
            <a:extLst>
              <a:ext uri="{FF2B5EF4-FFF2-40B4-BE49-F238E27FC236}">
                <a16:creationId xmlns:a16="http://schemas.microsoft.com/office/drawing/2014/main" id="{ACE21ED0-A39D-914F-D9EE-B2E2CA0359B9}"/>
              </a:ext>
            </a:extLst>
          </p:cNvPr>
          <p:cNvSpPr txBox="1"/>
          <p:nvPr/>
        </p:nvSpPr>
        <p:spPr>
          <a:xfrm>
            <a:off x="5944637" y="2040517"/>
            <a:ext cx="3199365" cy="1754326"/>
          </a:xfrm>
          <a:prstGeom prst="rect">
            <a:avLst/>
          </a:prstGeom>
          <a:noFill/>
        </p:spPr>
        <p:txBody>
          <a:bodyPr wrap="square">
            <a:spAutoFit/>
          </a:bodyPr>
          <a:lstStyle/>
          <a:p>
            <a:r>
              <a:rPr lang="ja-JP" altLang="en-US" b="1" dirty="0"/>
              <a:t>・日本初となるＤＩＤ地区</a:t>
            </a:r>
            <a:endParaRPr lang="en-US" altLang="ja-JP" b="1" dirty="0"/>
          </a:p>
          <a:p>
            <a:r>
              <a:rPr lang="ja-JP" altLang="en-US" b="1" dirty="0"/>
              <a:t>　でのドローンデリバリー　　</a:t>
            </a:r>
            <a:endParaRPr lang="en-US" altLang="ja-JP" b="1" dirty="0"/>
          </a:p>
          <a:p>
            <a:r>
              <a:rPr lang="ja-JP" altLang="en-US" b="1" dirty="0"/>
              <a:t>　の実用化</a:t>
            </a:r>
            <a:endParaRPr lang="en-US" altLang="ja-JP" b="1" dirty="0"/>
          </a:p>
          <a:p>
            <a:r>
              <a:rPr lang="ja-JP" altLang="en-US" b="1" dirty="0"/>
              <a:t>・地域内での人材育成を</a:t>
            </a:r>
            <a:endParaRPr lang="en-US" altLang="ja-JP" b="1" dirty="0"/>
          </a:p>
          <a:p>
            <a:r>
              <a:rPr lang="ja-JP" altLang="en-US" b="1" dirty="0"/>
              <a:t>　見据えた人材エコシステム</a:t>
            </a:r>
            <a:endParaRPr lang="en-US" altLang="ja-JP" b="1" dirty="0"/>
          </a:p>
          <a:p>
            <a:r>
              <a:rPr lang="ja-JP" altLang="en-US" b="1" dirty="0"/>
              <a:t>　の構築</a:t>
            </a:r>
            <a:endParaRPr lang="en-US" altLang="ja-JP" b="1" dirty="0"/>
          </a:p>
        </p:txBody>
      </p:sp>
      <p:pic>
        <p:nvPicPr>
          <p:cNvPr id="19" name="図 26">
            <a:extLst>
              <a:ext uri="{FF2B5EF4-FFF2-40B4-BE49-F238E27FC236}">
                <a16:creationId xmlns:a16="http://schemas.microsoft.com/office/drawing/2014/main" id="{5A917E1B-F928-4741-B5DE-26B9C19BE91F}"/>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227711" y="963431"/>
            <a:ext cx="745331"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直線コネクタ 19"/>
          <p:cNvCxnSpPr/>
          <p:nvPr/>
        </p:nvCxnSpPr>
        <p:spPr>
          <a:xfrm>
            <a:off x="265722" y="1479840"/>
            <a:ext cx="8802081"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pic>
        <p:nvPicPr>
          <p:cNvPr id="21" name="図 20"/>
          <p:cNvPicPr>
            <a:picLocks noChangeAspect="1"/>
          </p:cNvPicPr>
          <p:nvPr/>
        </p:nvPicPr>
        <p:blipFill>
          <a:blip r:embed="rId5"/>
          <a:stretch>
            <a:fillRect/>
          </a:stretch>
        </p:blipFill>
        <p:spPr>
          <a:xfrm>
            <a:off x="316707" y="1686422"/>
            <a:ext cx="2670279" cy="1579001"/>
          </a:xfrm>
          <a:prstGeom prst="rect">
            <a:avLst/>
          </a:prstGeom>
        </p:spPr>
      </p:pic>
      <p:sp>
        <p:nvSpPr>
          <p:cNvPr id="22" name="四角形: 角を丸くする 19">
            <a:extLst>
              <a:ext uri="{FF2B5EF4-FFF2-40B4-BE49-F238E27FC236}">
                <a16:creationId xmlns:a16="http://schemas.microsoft.com/office/drawing/2014/main" id="{6BD12A16-6FE7-64E6-D145-569B01C31541}"/>
              </a:ext>
            </a:extLst>
          </p:cNvPr>
          <p:cNvSpPr/>
          <p:nvPr/>
        </p:nvSpPr>
        <p:spPr>
          <a:xfrm>
            <a:off x="1014279" y="1550675"/>
            <a:ext cx="960120" cy="4389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b="1" dirty="0"/>
              <a:t>第一弾</a:t>
            </a:r>
          </a:p>
        </p:txBody>
      </p:sp>
      <p:pic>
        <p:nvPicPr>
          <p:cNvPr id="23" name="図 22"/>
          <p:cNvPicPr>
            <a:picLocks noChangeAspect="1"/>
          </p:cNvPicPr>
          <p:nvPr/>
        </p:nvPicPr>
        <p:blipFill>
          <a:blip r:embed="rId6"/>
          <a:stretch>
            <a:fillRect/>
          </a:stretch>
        </p:blipFill>
        <p:spPr>
          <a:xfrm>
            <a:off x="259226" y="3867938"/>
            <a:ext cx="2749534" cy="1707028"/>
          </a:xfrm>
          <a:prstGeom prst="rect">
            <a:avLst/>
          </a:prstGeom>
        </p:spPr>
      </p:pic>
      <p:sp>
        <p:nvSpPr>
          <p:cNvPr id="24" name="四角形: 角を丸くする 16">
            <a:extLst>
              <a:ext uri="{FF2B5EF4-FFF2-40B4-BE49-F238E27FC236}">
                <a16:creationId xmlns:a16="http://schemas.microsoft.com/office/drawing/2014/main" id="{BBA330E7-A72D-A2D5-459B-1CBCBFAF7D6D}"/>
              </a:ext>
            </a:extLst>
          </p:cNvPr>
          <p:cNvSpPr/>
          <p:nvPr/>
        </p:nvSpPr>
        <p:spPr>
          <a:xfrm>
            <a:off x="1611963" y="3652470"/>
            <a:ext cx="960120" cy="4389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b="1" dirty="0"/>
              <a:t>第三弾</a:t>
            </a:r>
          </a:p>
        </p:txBody>
      </p:sp>
      <p:sp>
        <p:nvSpPr>
          <p:cNvPr id="25" name="四角形: 角を丸くする 20">
            <a:extLst>
              <a:ext uri="{FF2B5EF4-FFF2-40B4-BE49-F238E27FC236}">
                <a16:creationId xmlns:a16="http://schemas.microsoft.com/office/drawing/2014/main" id="{834CF7B3-0041-08D2-CF67-4318E4645A86}"/>
              </a:ext>
            </a:extLst>
          </p:cNvPr>
          <p:cNvSpPr/>
          <p:nvPr/>
        </p:nvSpPr>
        <p:spPr>
          <a:xfrm>
            <a:off x="430279" y="3649922"/>
            <a:ext cx="960120" cy="4389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b="1" dirty="0"/>
              <a:t>第二弾</a:t>
            </a:r>
          </a:p>
        </p:txBody>
      </p:sp>
      <p:pic>
        <p:nvPicPr>
          <p:cNvPr id="26" name="図 25"/>
          <p:cNvPicPr>
            <a:picLocks noChangeAspect="1"/>
          </p:cNvPicPr>
          <p:nvPr/>
        </p:nvPicPr>
        <p:blipFill>
          <a:blip r:embed="rId7"/>
          <a:stretch>
            <a:fillRect/>
          </a:stretch>
        </p:blipFill>
        <p:spPr>
          <a:xfrm>
            <a:off x="3547032" y="1801514"/>
            <a:ext cx="2356931" cy="3822523"/>
          </a:xfrm>
          <a:prstGeom prst="rect">
            <a:avLst/>
          </a:prstGeom>
        </p:spPr>
      </p:pic>
      <p:sp>
        <p:nvSpPr>
          <p:cNvPr id="27" name="四角形: 角を丸くする 24">
            <a:extLst>
              <a:ext uri="{FF2B5EF4-FFF2-40B4-BE49-F238E27FC236}">
                <a16:creationId xmlns:a16="http://schemas.microsoft.com/office/drawing/2014/main" id="{BECD6CA9-B0DA-8079-FB93-E4AFAC3E2F87}"/>
              </a:ext>
            </a:extLst>
          </p:cNvPr>
          <p:cNvSpPr/>
          <p:nvPr/>
        </p:nvSpPr>
        <p:spPr>
          <a:xfrm>
            <a:off x="4245437" y="1601569"/>
            <a:ext cx="960120" cy="4389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b="1" dirty="0"/>
              <a:t>第四弾</a:t>
            </a:r>
          </a:p>
        </p:txBody>
      </p:sp>
      <p:pic>
        <p:nvPicPr>
          <p:cNvPr id="28" name="図 11">
            <a:extLst>
              <a:ext uri="{FF2B5EF4-FFF2-40B4-BE49-F238E27FC236}">
                <a16:creationId xmlns:a16="http://schemas.microsoft.com/office/drawing/2014/main" id="{1ADB52BF-60C9-F52C-28F8-84C4AA91507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8416" y="669311"/>
            <a:ext cx="1305577" cy="61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4527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251CCFA-579C-4326-A65D-E02B74A0C22E}"/>
              </a:ext>
            </a:extLst>
          </p:cNvPr>
          <p:cNvSpPr txBox="1"/>
          <p:nvPr/>
        </p:nvSpPr>
        <p:spPr>
          <a:xfrm>
            <a:off x="1709682" y="394920"/>
            <a:ext cx="5724645" cy="461665"/>
          </a:xfrm>
          <a:prstGeom prst="rect">
            <a:avLst/>
          </a:prstGeom>
          <a:noFill/>
        </p:spPr>
        <p:txBody>
          <a:bodyPr wrap="none">
            <a:spAutoFit/>
          </a:bodyPr>
          <a:lstStyle/>
          <a:p>
            <a:pPr algn="ctr">
              <a:defRPr/>
            </a:pPr>
            <a:r>
              <a:rPr lang="ja-JP" altLang="en-US" sz="2400" b="1" dirty="0">
                <a:solidFill>
                  <a:prstClr val="black">
                    <a:lumMod val="75000"/>
                    <a:lumOff val="25000"/>
                  </a:prstClr>
                </a:solidFill>
                <a:effectLst>
                  <a:outerShdw blurRad="38100" dist="38100" dir="2700000" algn="tl">
                    <a:srgbClr val="000000">
                      <a:alpha val="43137"/>
                    </a:srgbClr>
                  </a:outerShdw>
                </a:effectLst>
                <a:latin typeface="Calibri Light" panose="020F0302020204030204"/>
              </a:rPr>
              <a:t>ウオーキングトランスフォーメーション</a:t>
            </a:r>
          </a:p>
        </p:txBody>
      </p:sp>
      <p:pic>
        <p:nvPicPr>
          <p:cNvPr id="7" name="図 26">
            <a:extLst>
              <a:ext uri="{FF2B5EF4-FFF2-40B4-BE49-F238E27FC236}">
                <a16:creationId xmlns:a16="http://schemas.microsoft.com/office/drawing/2014/main" id="{5A917E1B-F928-4741-B5DE-26B9C19BE91F}"/>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227711" y="506234"/>
            <a:ext cx="745331"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線コネクタ 7"/>
          <p:cNvCxnSpPr/>
          <p:nvPr/>
        </p:nvCxnSpPr>
        <p:spPr>
          <a:xfrm>
            <a:off x="265722" y="1022643"/>
            <a:ext cx="8802081"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pic>
        <p:nvPicPr>
          <p:cNvPr id="10" name="図 11">
            <a:extLst>
              <a:ext uri="{FF2B5EF4-FFF2-40B4-BE49-F238E27FC236}">
                <a16:creationId xmlns:a16="http://schemas.microsoft.com/office/drawing/2014/main" id="{4A3D9B73-37C0-A84B-D9CA-000DA4C7871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652" y="271572"/>
            <a:ext cx="1305577" cy="61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p:cNvPicPr>
            <a:picLocks noChangeAspect="1"/>
          </p:cNvPicPr>
          <p:nvPr/>
        </p:nvPicPr>
        <p:blipFill rotWithShape="1">
          <a:blip r:embed="rId5">
            <a:extLst>
              <a:ext uri="{28A0092B-C50C-407E-A947-70E740481C1C}">
                <a14:useLocalDpi xmlns:a14="http://schemas.microsoft.com/office/drawing/2010/main" val="0"/>
              </a:ext>
            </a:extLst>
          </a:blip>
          <a:srcRect t="2837" b="2767"/>
          <a:stretch/>
        </p:blipFill>
        <p:spPr>
          <a:xfrm>
            <a:off x="758289" y="1110428"/>
            <a:ext cx="7627429" cy="5400000"/>
          </a:xfrm>
          <a:prstGeom prst="rect">
            <a:avLst/>
          </a:prstGeom>
        </p:spPr>
      </p:pic>
      <p:sp>
        <p:nvSpPr>
          <p:cNvPr id="2" name="スライド番号プレースホルダー 1"/>
          <p:cNvSpPr>
            <a:spLocks noGrp="1"/>
          </p:cNvSpPr>
          <p:nvPr>
            <p:ph type="sldNum" sz="quarter" idx="12"/>
          </p:nvPr>
        </p:nvSpPr>
        <p:spPr/>
        <p:txBody>
          <a:bodyPr/>
          <a:lstStyle/>
          <a:p>
            <a:fld id="{52FCA066-8424-4058-96BC-9211E8B8F089}" type="slidenum">
              <a:rPr kumimoji="1" lang="ja-JP" altLang="en-US" smtClean="0">
                <a:solidFill>
                  <a:prstClr val="black">
                    <a:tint val="75000"/>
                  </a:prstClr>
                </a:solidFill>
              </a:rPr>
              <a:pPr/>
              <a:t>9</a:t>
            </a:fld>
            <a:endParaRPr kumimoji="1" lang="ja-JP" altLang="en-US">
              <a:solidFill>
                <a:prstClr val="black">
                  <a:tint val="75000"/>
                </a:prstClr>
              </a:solidFill>
            </a:endParaRPr>
          </a:p>
        </p:txBody>
      </p:sp>
    </p:spTree>
    <p:extLst>
      <p:ext uri="{BB962C8B-B14F-4D97-AF65-F5344CB8AC3E}">
        <p14:creationId xmlns:p14="http://schemas.microsoft.com/office/powerpoint/2010/main" val="122944650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273</TotalTime>
  <Words>1449</Words>
  <Application>Microsoft Office PowerPoint</Application>
  <PresentationFormat>画面に合わせる (4:3)</PresentationFormat>
  <Paragraphs>141</Paragraphs>
  <Slides>10</Slides>
  <Notes>10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10</vt:i4>
      </vt:variant>
    </vt:vector>
  </HeadingPairs>
  <TitlesOfParts>
    <vt:vector size="17" baseType="lpstr">
      <vt:lpstr>BIZ UDPゴシック</vt:lpstr>
      <vt:lpstr>游ゴシック</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ipc財団 nsp001</dc:creator>
  <cp:lastModifiedBy>新潟市　成長産業支援課 五十嵐</cp:lastModifiedBy>
  <cp:revision>30</cp:revision>
  <cp:lastPrinted>2023-05-19T00:08:04Z</cp:lastPrinted>
  <dcterms:created xsi:type="dcterms:W3CDTF">2023-05-17T07:10:37Z</dcterms:created>
  <dcterms:modified xsi:type="dcterms:W3CDTF">2023-05-19T00:15:21Z</dcterms:modified>
</cp:coreProperties>
</file>